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Libre Franklin" panose="00000500000000000000"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9FB606-4FAB-4B2C-942D-6016B924D982}">
  <a:tblStyle styleId="{BD9FB606-4FAB-4B2C-942D-6016B924D982}"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3" d="100"/>
          <a:sy n="63" d="100"/>
        </p:scale>
        <p:origin x="13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348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4a33c6f7b_4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74a33c6f7b_4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4a33c6f7b_4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74a33c6f7b_4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4a33c6f7b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74a33c6f7b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4a33c6f7b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74a33c6f7b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4a33c6f7b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74a33c6f7b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4a33c6f7b_4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74a33c6f7b_4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4" name="Google Shape;1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4a33c6f7b_0_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74a33c6f7b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74a33c6f7b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4a33c6f7b_0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74a33c6f7b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74a33c6f7b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4a33c6f7b_2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74a33c6f7b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74a33c6f7b_2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4a33c6f7b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74a33c6f7b_4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PH"/>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PH"/>
              <a:t> </a:t>
            </a:r>
            <a:endParaRPr/>
          </a:p>
        </p:txBody>
      </p:sp>
      <p:sp>
        <p:nvSpPr>
          <p:cNvPr id="90" name="Google Shape;90;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sp>
        <p:nvSpPr>
          <p:cNvPr id="91" name="Google Shape;91;p13"/>
          <p:cNvSpPr/>
          <p:nvPr/>
        </p:nvSpPr>
        <p:spPr>
          <a:xfrm>
            <a:off x="0" y="0"/>
            <a:ext cx="9144000" cy="68580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2" name="Google Shape;92;p13" descr="E:\Abigail Godoy\DepEd Style Guide\DepEd Seal_small.png"/>
          <p:cNvPicPr preferRelativeResize="0"/>
          <p:nvPr/>
        </p:nvPicPr>
        <p:blipFill rotWithShape="1">
          <a:blip r:embed="rId3">
            <a:alphaModFix/>
          </a:blip>
          <a:srcRect/>
          <a:stretch/>
        </p:blipFill>
        <p:spPr>
          <a:xfrm>
            <a:off x="3657600" y="304800"/>
            <a:ext cx="1828800" cy="1828800"/>
          </a:xfrm>
          <a:prstGeom prst="rect">
            <a:avLst/>
          </a:prstGeom>
          <a:noFill/>
          <a:ln>
            <a:noFill/>
          </a:ln>
        </p:spPr>
      </p:pic>
      <p:sp>
        <p:nvSpPr>
          <p:cNvPr id="93" name="Google Shape;93;p13"/>
          <p:cNvSpPr txBox="1"/>
          <p:nvPr/>
        </p:nvSpPr>
        <p:spPr>
          <a:xfrm>
            <a:off x="1110343" y="2316163"/>
            <a:ext cx="692331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PH" sz="3600" b="1" i="0" u="none" strike="noStrike" cap="none">
                <a:solidFill>
                  <a:schemeClr val="lt1"/>
                </a:solidFill>
                <a:latin typeface="Times New Roman"/>
                <a:ea typeface="Times New Roman"/>
                <a:cs typeface="Times New Roman"/>
                <a:sym typeface="Times New Roman"/>
              </a:rPr>
              <a:t>D</a:t>
            </a:r>
            <a:r>
              <a:rPr lang="en-PH" sz="2800" b="1" i="0" u="none" strike="noStrike" cap="none">
                <a:solidFill>
                  <a:schemeClr val="lt1"/>
                </a:solidFill>
                <a:latin typeface="Times New Roman"/>
                <a:ea typeface="Times New Roman"/>
                <a:cs typeface="Times New Roman"/>
                <a:sym typeface="Times New Roman"/>
              </a:rPr>
              <a:t>EPARTMENT OF </a:t>
            </a:r>
            <a:r>
              <a:rPr lang="en-PH" sz="3600" b="1" i="0" u="none" strike="noStrike" cap="none">
                <a:solidFill>
                  <a:schemeClr val="lt1"/>
                </a:solidFill>
                <a:latin typeface="Times New Roman"/>
                <a:ea typeface="Times New Roman"/>
                <a:cs typeface="Times New Roman"/>
                <a:sym typeface="Times New Roman"/>
              </a:rPr>
              <a:t>E</a:t>
            </a:r>
            <a:r>
              <a:rPr lang="en-PH" sz="2800" b="1" i="0" u="none" strike="noStrike" cap="none">
                <a:solidFill>
                  <a:schemeClr val="lt1"/>
                </a:solidFill>
                <a:latin typeface="Times New Roman"/>
                <a:ea typeface="Times New Roman"/>
                <a:cs typeface="Times New Roman"/>
                <a:sym typeface="Times New Roman"/>
              </a:rPr>
              <a:t>DUCATION</a:t>
            </a:r>
            <a:endParaRPr sz="2800" b="1" i="0" u="none" strike="noStrike" cap="none">
              <a:solidFill>
                <a:schemeClr val="lt1"/>
              </a:solidFill>
              <a:latin typeface="Times New Roman"/>
              <a:ea typeface="Times New Roman"/>
              <a:cs typeface="Times New Roman"/>
              <a:sym typeface="Times New Roman"/>
            </a:endParaRPr>
          </a:p>
        </p:txBody>
      </p:sp>
      <p:cxnSp>
        <p:nvCxnSpPr>
          <p:cNvPr id="94" name="Google Shape;94;p13"/>
          <p:cNvCxnSpPr/>
          <p:nvPr/>
        </p:nvCxnSpPr>
        <p:spPr>
          <a:xfrm>
            <a:off x="1217221" y="3066581"/>
            <a:ext cx="6709559" cy="0"/>
          </a:xfrm>
          <a:prstGeom prst="straightConnector1">
            <a:avLst/>
          </a:prstGeom>
          <a:noFill/>
          <a:ln w="28575" cap="flat" cmpd="sng">
            <a:solidFill>
              <a:schemeClr val="lt1"/>
            </a:solidFill>
            <a:prstDash val="solid"/>
            <a:miter lim="800000"/>
            <a:headEnd type="none" w="sm" len="sm"/>
            <a:tailEnd type="none" w="sm" len="sm"/>
          </a:ln>
        </p:spPr>
      </p:cxnSp>
      <p:sp>
        <p:nvSpPr>
          <p:cNvPr id="95" name="Google Shape;95;p13"/>
          <p:cNvSpPr txBox="1"/>
          <p:nvPr/>
        </p:nvSpPr>
        <p:spPr>
          <a:xfrm>
            <a:off x="2" y="4820998"/>
            <a:ext cx="9144000" cy="82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PH" sz="1800" b="1" i="1">
                <a:solidFill>
                  <a:schemeClr val="lt1"/>
                </a:solidFill>
                <a:latin typeface="Libre Franklin"/>
                <a:ea typeface="Libre Franklin"/>
                <a:cs typeface="Libre Franklin"/>
                <a:sym typeface="Libre Franklin"/>
              </a:rPr>
              <a:t>(</a:t>
            </a:r>
            <a:r>
              <a:rPr lang="en-PH" sz="1800" b="1" i="1" u="none" strike="noStrike" cap="none">
                <a:solidFill>
                  <a:schemeClr val="lt1"/>
                </a:solidFill>
                <a:latin typeface="Libre Franklin"/>
                <a:ea typeface="Libre Franklin"/>
                <a:cs typeface="Libre Franklin"/>
                <a:sym typeface="Libre Franklin"/>
              </a:rPr>
              <a:t>IN THE CONTEXT OF </a:t>
            </a:r>
            <a:r>
              <a:rPr lang="en-PH" sz="1800" b="1" i="1">
                <a:solidFill>
                  <a:schemeClr val="lt1"/>
                </a:solidFill>
                <a:latin typeface="Libre Franklin"/>
                <a:ea typeface="Libre Franklin"/>
                <a:cs typeface="Libre Franklin"/>
                <a:sym typeface="Libre Franklin"/>
              </a:rPr>
              <a:t>THE NEW NORMAL)</a:t>
            </a:r>
            <a:endParaRPr sz="4800" b="1" i="1" u="none" strike="noStrike" cap="none">
              <a:solidFill>
                <a:schemeClr val="lt1"/>
              </a:solidFill>
              <a:latin typeface="Libre Franklin"/>
              <a:ea typeface="Libre Franklin"/>
              <a:cs typeface="Libre Franklin"/>
              <a:sym typeface="Libre Franklin"/>
            </a:endParaRPr>
          </a:p>
        </p:txBody>
      </p:sp>
      <p:pic>
        <p:nvPicPr>
          <p:cNvPr id="96" name="Google Shape;96;p13" descr="BE20"/>
          <p:cNvPicPr preferRelativeResize="0"/>
          <p:nvPr/>
        </p:nvPicPr>
        <p:blipFill rotWithShape="1">
          <a:blip r:embed="rId4">
            <a:alphaModFix/>
          </a:blip>
          <a:srcRect/>
          <a:stretch/>
        </p:blipFill>
        <p:spPr>
          <a:xfrm>
            <a:off x="1923452" y="2896578"/>
            <a:ext cx="5297088" cy="2294899"/>
          </a:xfrm>
          <a:prstGeom prst="rect">
            <a:avLst/>
          </a:prstGeom>
          <a:noFill/>
          <a:ln>
            <a:noFill/>
          </a:ln>
        </p:spPr>
      </p:pic>
      <p:sp>
        <p:nvSpPr>
          <p:cNvPr id="97" name="Google Shape;97;p13"/>
          <p:cNvSpPr txBox="1"/>
          <p:nvPr/>
        </p:nvSpPr>
        <p:spPr>
          <a:xfrm>
            <a:off x="0" y="5277801"/>
            <a:ext cx="9144000" cy="119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PH" sz="3000" b="1">
                <a:solidFill>
                  <a:schemeClr val="lt1"/>
                </a:solidFill>
                <a:latin typeface="Libre Franklin"/>
                <a:ea typeface="Libre Franklin"/>
                <a:cs typeface="Libre Franklin"/>
                <a:sym typeface="Libre Franklin"/>
              </a:rPr>
              <a:t>TONISITO M.C. UMALI Esq.</a:t>
            </a:r>
            <a:endParaRPr sz="3000" b="1">
              <a:solidFill>
                <a:schemeClr val="lt1"/>
              </a:solidFill>
              <a:latin typeface="Libre Franklin"/>
              <a:ea typeface="Libre Franklin"/>
              <a:cs typeface="Libre Franklin"/>
              <a:sym typeface="Libre Franklin"/>
            </a:endParaRPr>
          </a:p>
          <a:p>
            <a:pPr marL="0" marR="0" lvl="0" indent="0" algn="ctr" rtl="0">
              <a:spcBef>
                <a:spcPts val="0"/>
              </a:spcBef>
              <a:spcAft>
                <a:spcPts val="0"/>
              </a:spcAft>
              <a:buNone/>
            </a:pPr>
            <a:r>
              <a:rPr lang="en-PH" sz="2400" i="1">
                <a:solidFill>
                  <a:schemeClr val="lt1"/>
                </a:solidFill>
                <a:latin typeface="Libre Franklin"/>
                <a:ea typeface="Libre Franklin"/>
                <a:cs typeface="Libre Franklin"/>
                <a:sym typeface="Libre Franklin"/>
              </a:rPr>
              <a:t>Undersecretary</a:t>
            </a:r>
            <a:endParaRPr sz="2400" i="1">
              <a:solidFill>
                <a:schemeClr val="lt1"/>
              </a:solidFill>
              <a:latin typeface="Libre Franklin"/>
              <a:ea typeface="Libre Franklin"/>
              <a:cs typeface="Libre Franklin"/>
              <a:sym typeface="Libre Franklin"/>
            </a:endParaRPr>
          </a:p>
          <a:p>
            <a:pPr marL="0" marR="0" lvl="0" indent="0" algn="ctr" rtl="0">
              <a:spcBef>
                <a:spcPts val="0"/>
              </a:spcBef>
              <a:spcAft>
                <a:spcPts val="0"/>
              </a:spcAft>
              <a:buNone/>
            </a:pPr>
            <a:r>
              <a:rPr lang="en-PH" sz="2000" i="1">
                <a:solidFill>
                  <a:schemeClr val="lt1"/>
                </a:solidFill>
                <a:latin typeface="Libre Franklin"/>
                <a:ea typeface="Libre Franklin"/>
                <a:cs typeface="Libre Franklin"/>
                <a:sym typeface="Libre Franklin"/>
              </a:rPr>
              <a:t>Legislative Affairs, External Partnerships, and Project Management Service </a:t>
            </a:r>
            <a:endParaRPr sz="2000" i="1">
              <a:solidFill>
                <a:schemeClr val="lt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128855" y="174338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3000" b="1">
                <a:solidFill>
                  <a:srgbClr val="0C4684"/>
                </a:solidFill>
                <a:latin typeface="Arial"/>
                <a:ea typeface="Arial"/>
                <a:cs typeface="Arial"/>
                <a:sym typeface="Arial"/>
              </a:rPr>
              <a:t>3. Conduct of Psychological First Aid sessions/Psycho-social Interventions</a:t>
            </a:r>
            <a:endParaRPr sz="3000" b="1">
              <a:solidFill>
                <a:srgbClr val="0C4684"/>
              </a:solidFill>
              <a:latin typeface="Arial"/>
              <a:ea typeface="Arial"/>
              <a:cs typeface="Arial"/>
              <a:sym typeface="Arial"/>
            </a:endParaRPr>
          </a:p>
        </p:txBody>
      </p:sp>
      <p:sp>
        <p:nvSpPr>
          <p:cNvPr id="171" name="Google Shape;171;p22"/>
          <p:cNvSpPr txBox="1">
            <a:spLocks noGrp="1"/>
          </p:cNvSpPr>
          <p:nvPr>
            <p:ph type="body" idx="1"/>
          </p:nvPr>
        </p:nvSpPr>
        <p:spPr>
          <a:xfrm>
            <a:off x="491250" y="2658975"/>
            <a:ext cx="7983300" cy="1829400"/>
          </a:xfrm>
          <a:prstGeom prst="rect">
            <a:avLst/>
          </a:prstGeom>
          <a:noFill/>
          <a:ln>
            <a:noFill/>
          </a:ln>
        </p:spPr>
        <p:txBody>
          <a:bodyPr spcFirstLastPara="1" wrap="square" lIns="91425" tIns="45700" rIns="91425" bIns="45700" anchor="t" anchorCtr="0">
            <a:noAutofit/>
          </a:bodyPr>
          <a:lstStyle/>
          <a:p>
            <a:pPr marL="914400" lvl="0" indent="-644400" algn="just" rtl="0">
              <a:spcBef>
                <a:spcPts val="0"/>
              </a:spcBef>
              <a:spcAft>
                <a:spcPts val="0"/>
              </a:spcAft>
              <a:buNone/>
            </a:pPr>
            <a:r>
              <a:rPr lang="en-PH" sz="2400" dirty="0">
                <a:latin typeface="Arial"/>
                <a:ea typeface="Arial"/>
                <a:cs typeface="Arial"/>
                <a:sym typeface="Arial"/>
              </a:rPr>
              <a:t>3.1 Engage PAP and other relevant institutions to conduct free online PFA sessions and other psycho-social interventions  </a:t>
            </a:r>
            <a:endParaRPr sz="2400" dirty="0">
              <a:latin typeface="Arial"/>
              <a:ea typeface="Arial"/>
              <a:cs typeface="Arial"/>
              <a:sym typeface="Arial"/>
            </a:endParaRPr>
          </a:p>
          <a:p>
            <a:pPr marL="269999" lvl="0" indent="0" algn="just" rtl="0">
              <a:spcBef>
                <a:spcPts val="0"/>
              </a:spcBef>
              <a:spcAft>
                <a:spcPts val="0"/>
              </a:spcAft>
              <a:buNone/>
            </a:pPr>
            <a:r>
              <a:rPr lang="en-PH" sz="2400" dirty="0">
                <a:latin typeface="Arial"/>
                <a:ea typeface="Arial"/>
                <a:cs typeface="Arial"/>
                <a:sym typeface="Arial"/>
              </a:rPr>
              <a:t>3.2 Train/capacitate teaching/non-teaching personnel  </a:t>
            </a:r>
            <a:endParaRPr sz="2400" dirty="0">
              <a:latin typeface="Arial"/>
              <a:ea typeface="Arial"/>
              <a:cs typeface="Arial"/>
              <a:sym typeface="Arial"/>
            </a:endParaRPr>
          </a:p>
          <a:p>
            <a:pPr marL="269999" lvl="0" indent="0" algn="just" rtl="0">
              <a:spcBef>
                <a:spcPts val="0"/>
              </a:spcBef>
              <a:spcAft>
                <a:spcPts val="0"/>
              </a:spcAft>
              <a:buNone/>
            </a:pPr>
            <a:r>
              <a:rPr lang="en-PH" sz="2400" dirty="0">
                <a:latin typeface="Arial"/>
                <a:ea typeface="Arial"/>
                <a:cs typeface="Arial"/>
                <a:sym typeface="Arial"/>
              </a:rPr>
              <a:t>       to conduct PFA</a:t>
            </a:r>
            <a:endParaRPr sz="2400" dirty="0">
              <a:latin typeface="Arial"/>
              <a:ea typeface="Arial"/>
              <a:cs typeface="Arial"/>
              <a:sym typeface="Arial"/>
            </a:endParaRPr>
          </a:p>
          <a:p>
            <a:pPr marL="914400" lvl="0" indent="-644400" algn="just" rtl="0">
              <a:spcBef>
                <a:spcPts val="0"/>
              </a:spcBef>
              <a:spcAft>
                <a:spcPts val="0"/>
              </a:spcAft>
              <a:buNone/>
            </a:pPr>
            <a:r>
              <a:rPr lang="en-PH" sz="2400" dirty="0">
                <a:latin typeface="Arial"/>
                <a:ea typeface="Arial"/>
                <a:cs typeface="Arial"/>
                <a:sym typeface="Arial"/>
              </a:rPr>
              <a:t>3.3 Explore how PFA and/or PFA training can be given virtually</a:t>
            </a:r>
            <a:endParaRPr sz="2400" dirty="0">
              <a:latin typeface="Arial"/>
              <a:ea typeface="Arial"/>
              <a:cs typeface="Arial"/>
              <a:sym typeface="Arial"/>
            </a:endParaRPr>
          </a:p>
          <a:p>
            <a:pPr marL="269999" lvl="0" indent="0" algn="just" rtl="0">
              <a:spcBef>
                <a:spcPts val="0"/>
              </a:spcBef>
              <a:spcAft>
                <a:spcPts val="0"/>
              </a:spcAft>
              <a:buNone/>
            </a:pPr>
            <a:r>
              <a:rPr lang="en-PH" sz="2400" dirty="0">
                <a:latin typeface="Arial"/>
                <a:ea typeface="Arial"/>
                <a:cs typeface="Arial"/>
                <a:sym typeface="Arial"/>
              </a:rPr>
              <a:t>3.4 Conduct PFA during the first three days of the </a:t>
            </a:r>
            <a:endParaRPr sz="2400" dirty="0">
              <a:latin typeface="Arial"/>
              <a:ea typeface="Arial"/>
              <a:cs typeface="Arial"/>
              <a:sym typeface="Arial"/>
            </a:endParaRPr>
          </a:p>
          <a:p>
            <a:pPr marL="269999" lvl="0" indent="0" algn="just" rtl="0">
              <a:spcBef>
                <a:spcPts val="0"/>
              </a:spcBef>
              <a:spcAft>
                <a:spcPts val="0"/>
              </a:spcAft>
              <a:buNone/>
            </a:pPr>
            <a:r>
              <a:rPr lang="en-PH" sz="2400" dirty="0">
                <a:latin typeface="Arial"/>
                <a:ea typeface="Arial"/>
                <a:cs typeface="Arial"/>
                <a:sym typeface="Arial"/>
              </a:rPr>
              <a:t>      opening of classes.</a:t>
            </a:r>
            <a:endParaRPr sz="2400" dirty="0">
              <a:latin typeface="Arial"/>
              <a:ea typeface="Arial"/>
              <a:cs typeface="Arial"/>
              <a:sym typeface="Arial"/>
            </a:endParaRPr>
          </a:p>
          <a:p>
            <a:pPr marL="914400" lvl="0" indent="-644400" algn="just" rtl="0">
              <a:lnSpc>
                <a:spcPct val="115000"/>
              </a:lnSpc>
              <a:spcBef>
                <a:spcPts val="0"/>
              </a:spcBef>
              <a:spcAft>
                <a:spcPts val="0"/>
              </a:spcAft>
              <a:buNone/>
            </a:pPr>
            <a:r>
              <a:rPr lang="en-PH" sz="2400" dirty="0">
                <a:latin typeface="Arial"/>
                <a:ea typeface="Arial"/>
                <a:cs typeface="Arial"/>
                <a:sym typeface="Arial"/>
              </a:rPr>
              <a:t>3.5 Add up to the existing resources or formulate new modules</a:t>
            </a:r>
            <a:endParaRPr sz="2400" dirty="0">
              <a:latin typeface="Arial"/>
              <a:ea typeface="Arial"/>
              <a:cs typeface="Arial"/>
              <a:sym typeface="Arial"/>
            </a:endParaRPr>
          </a:p>
          <a:p>
            <a:pPr marL="914400" lvl="0" indent="-644400" algn="just" rtl="0">
              <a:spcBef>
                <a:spcPts val="0"/>
              </a:spcBef>
              <a:spcAft>
                <a:spcPts val="0"/>
              </a:spcAft>
              <a:buNone/>
            </a:pPr>
            <a:r>
              <a:rPr lang="en-PH" sz="2400" dirty="0">
                <a:latin typeface="Arial"/>
                <a:ea typeface="Arial"/>
                <a:cs typeface="Arial"/>
                <a:sym typeface="Arial"/>
              </a:rPr>
              <a:t>3.6 Assist </a:t>
            </a:r>
            <a:r>
              <a:rPr lang="en-PH" sz="2400" dirty="0" err="1">
                <a:latin typeface="Arial"/>
                <a:ea typeface="Arial"/>
                <a:cs typeface="Arial"/>
                <a:sym typeface="Arial"/>
              </a:rPr>
              <a:t>DepEd</a:t>
            </a:r>
            <a:r>
              <a:rPr lang="en-PH" sz="2400" dirty="0">
                <a:latin typeface="Arial"/>
                <a:ea typeface="Arial"/>
                <a:cs typeface="Arial"/>
                <a:sym typeface="Arial"/>
              </a:rPr>
              <a:t> in creating its own hotline for PFA</a:t>
            </a:r>
            <a:endParaRPr sz="2400" dirty="0">
              <a:latin typeface="Arial"/>
              <a:ea typeface="Arial"/>
              <a:cs typeface="Arial"/>
              <a:sym typeface="Arial"/>
            </a:endParaRPr>
          </a:p>
          <a:p>
            <a:pPr marL="914400" lvl="0" indent="0" algn="l" rtl="0">
              <a:spcBef>
                <a:spcPts val="0"/>
              </a:spcBef>
              <a:spcAft>
                <a:spcPts val="0"/>
              </a:spcAft>
              <a:buNone/>
            </a:pPr>
            <a:endParaRPr sz="1800" dirty="0">
              <a:latin typeface="Arial"/>
              <a:ea typeface="Arial"/>
              <a:cs typeface="Arial"/>
              <a:sym typeface="Arial"/>
            </a:endParaRPr>
          </a:p>
        </p:txBody>
      </p:sp>
      <p:sp>
        <p:nvSpPr>
          <p:cNvPr id="172" name="Google Shape;172;p22"/>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28855" y="212438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4. Orientation activities with partners and PTA on DepEd’s Learning Continuity Plan</a:t>
            </a:r>
            <a:endParaRPr sz="4000" b="1">
              <a:solidFill>
                <a:srgbClr val="0C4684"/>
              </a:solidFill>
              <a:latin typeface="Arial"/>
              <a:ea typeface="Arial"/>
              <a:cs typeface="Arial"/>
              <a:sym typeface="Arial"/>
            </a:endParaRPr>
          </a:p>
        </p:txBody>
      </p:sp>
      <p:sp>
        <p:nvSpPr>
          <p:cNvPr id="178" name="Google Shape;178;p23"/>
          <p:cNvSpPr txBox="1">
            <a:spLocks noGrp="1"/>
          </p:cNvSpPr>
          <p:nvPr>
            <p:ph type="body" idx="1"/>
          </p:nvPr>
        </p:nvSpPr>
        <p:spPr>
          <a:xfrm>
            <a:off x="224250" y="3530400"/>
            <a:ext cx="7781100" cy="1829400"/>
          </a:xfrm>
          <a:prstGeom prst="rect">
            <a:avLst/>
          </a:prstGeom>
          <a:noFill/>
          <a:ln>
            <a:noFill/>
          </a:ln>
        </p:spPr>
        <p:txBody>
          <a:bodyPr spcFirstLastPara="1" wrap="square" lIns="91425" tIns="45700" rIns="91425" bIns="45700" anchor="t" anchorCtr="0">
            <a:noAutofit/>
          </a:bodyPr>
          <a:lstStyle/>
          <a:p>
            <a:pPr marL="914400" lvl="0" indent="-464399" algn="just" rtl="0">
              <a:spcBef>
                <a:spcPts val="0"/>
              </a:spcBef>
              <a:spcAft>
                <a:spcPts val="0"/>
              </a:spcAft>
              <a:buNone/>
            </a:pPr>
            <a:r>
              <a:rPr lang="en-PH" sz="3000">
                <a:latin typeface="Arial"/>
                <a:ea typeface="Arial"/>
                <a:cs typeface="Arial"/>
                <a:sym typeface="Arial"/>
              </a:rPr>
              <a:t>4.1</a:t>
            </a:r>
            <a:r>
              <a:rPr lang="en-PH" sz="2200">
                <a:latin typeface="Arial"/>
                <a:ea typeface="Arial"/>
                <a:cs typeface="Arial"/>
                <a:sym typeface="Arial"/>
              </a:rPr>
              <a:t> </a:t>
            </a:r>
            <a:r>
              <a:rPr lang="en-PH" sz="3000">
                <a:latin typeface="Arial"/>
                <a:ea typeface="Arial"/>
                <a:cs typeface="Arial"/>
                <a:sym typeface="Arial"/>
              </a:rPr>
              <a:t>Each region/division coordinates with their partners to create a forum (either online or face-to-face) to discuss DepEd’s Learning Continuity Plan, and what will be their roles in the new education landscape. </a:t>
            </a:r>
            <a:endParaRPr sz="3000">
              <a:latin typeface="Arial"/>
              <a:ea typeface="Arial"/>
              <a:cs typeface="Arial"/>
              <a:sym typeface="Arial"/>
            </a:endParaRPr>
          </a:p>
        </p:txBody>
      </p:sp>
      <p:sp>
        <p:nvSpPr>
          <p:cNvPr id="179" name="Google Shape;179;p23"/>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128905" y="174338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185" name="Google Shape;185;p24"/>
          <p:cNvSpPr txBox="1">
            <a:spLocks noGrp="1"/>
          </p:cNvSpPr>
          <p:nvPr>
            <p:ph type="body" idx="1"/>
          </p:nvPr>
        </p:nvSpPr>
        <p:spPr>
          <a:xfrm>
            <a:off x="716250" y="3475300"/>
            <a:ext cx="8189700" cy="18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PH" sz="2200" dirty="0">
                <a:latin typeface="Arial"/>
                <a:ea typeface="Arial"/>
                <a:cs typeface="Arial"/>
                <a:sym typeface="Arial"/>
              </a:rPr>
              <a:t>Private partners shall be engaged to:</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5.1.1. Increase the Internet speed</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5.1.2. Establish zero-rated access to </a:t>
            </a:r>
            <a:r>
              <a:rPr lang="en-PH" sz="2200" dirty="0" err="1">
                <a:latin typeface="Arial"/>
                <a:ea typeface="Arial"/>
                <a:cs typeface="Arial"/>
                <a:sym typeface="Arial"/>
              </a:rPr>
              <a:t>DepEd</a:t>
            </a:r>
            <a:r>
              <a:rPr lang="en-PH" sz="2200" dirty="0">
                <a:latin typeface="Arial"/>
                <a:ea typeface="Arial"/>
                <a:cs typeface="Arial"/>
                <a:sym typeface="Arial"/>
              </a:rPr>
              <a:t> platforms (i.e. </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          </a:t>
            </a:r>
            <a:r>
              <a:rPr lang="en-PH" sz="2200" dirty="0" err="1">
                <a:latin typeface="Arial"/>
                <a:ea typeface="Arial"/>
                <a:cs typeface="Arial"/>
                <a:sym typeface="Arial"/>
              </a:rPr>
              <a:t>DepEd</a:t>
            </a:r>
            <a:r>
              <a:rPr lang="en-PH" sz="2200" dirty="0">
                <a:latin typeface="Arial"/>
                <a:ea typeface="Arial"/>
                <a:cs typeface="Arial"/>
                <a:sym typeface="Arial"/>
              </a:rPr>
              <a:t> Commons and LRMDS)</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5.1.3. Donate </a:t>
            </a:r>
            <a:r>
              <a:rPr lang="en-PH" sz="2200" dirty="0" err="1">
                <a:latin typeface="Arial"/>
                <a:ea typeface="Arial"/>
                <a:cs typeface="Arial"/>
                <a:sym typeface="Arial"/>
              </a:rPr>
              <a:t>wifi</a:t>
            </a:r>
            <a:r>
              <a:rPr lang="en-PH" sz="2200" dirty="0">
                <a:latin typeface="Arial"/>
                <a:ea typeface="Arial"/>
                <a:cs typeface="Arial"/>
                <a:sym typeface="Arial"/>
              </a:rPr>
              <a:t> modems or routers to schools, teachers </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          and students</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5.1.4. Donate gadgets, smartphones, laptops, tablets, and </a:t>
            </a:r>
            <a:endParaRPr sz="2200" dirty="0">
              <a:latin typeface="Arial"/>
              <a:ea typeface="Arial"/>
              <a:cs typeface="Arial"/>
              <a:sym typeface="Arial"/>
            </a:endParaRPr>
          </a:p>
          <a:p>
            <a:pPr marL="228600" lvl="0" indent="0" algn="l" rtl="0">
              <a:lnSpc>
                <a:spcPct val="90000"/>
              </a:lnSpc>
              <a:spcBef>
                <a:spcPts val="1000"/>
              </a:spcBef>
              <a:spcAft>
                <a:spcPts val="0"/>
              </a:spcAft>
              <a:buNone/>
            </a:pPr>
            <a:r>
              <a:rPr lang="en-PH" sz="2200" dirty="0">
                <a:latin typeface="Arial"/>
                <a:ea typeface="Arial"/>
                <a:cs typeface="Arial"/>
                <a:sym typeface="Arial"/>
              </a:rPr>
              <a:t>          desktop computers to schools, teachers and students</a:t>
            </a:r>
            <a:endParaRPr sz="2200" dirty="0">
              <a:latin typeface="Arial"/>
              <a:ea typeface="Arial"/>
              <a:cs typeface="Arial"/>
              <a:sym typeface="Arial"/>
            </a:endParaRPr>
          </a:p>
          <a:p>
            <a:pPr marL="228600" lvl="0" indent="0" algn="l" rtl="0">
              <a:lnSpc>
                <a:spcPct val="90000"/>
              </a:lnSpc>
              <a:spcBef>
                <a:spcPts val="1000"/>
              </a:spcBef>
              <a:spcAft>
                <a:spcPts val="0"/>
              </a:spcAft>
              <a:buNone/>
            </a:pPr>
            <a:endParaRPr sz="2200" dirty="0">
              <a:latin typeface="Arial"/>
              <a:ea typeface="Arial"/>
              <a:cs typeface="Arial"/>
              <a:sym typeface="Arial"/>
            </a:endParaRPr>
          </a:p>
        </p:txBody>
      </p:sp>
      <p:sp>
        <p:nvSpPr>
          <p:cNvPr id="186" name="Google Shape;186;p24"/>
          <p:cNvSpPr/>
          <p:nvPr/>
        </p:nvSpPr>
        <p:spPr>
          <a:xfrm>
            <a:off x="628650" y="2494560"/>
            <a:ext cx="8189700" cy="1068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dirty="0">
                <a:solidFill>
                  <a:srgbClr val="0C4684"/>
                </a:solidFill>
              </a:rPr>
              <a:t>5.1. </a:t>
            </a:r>
            <a:r>
              <a:rPr lang="en-PH" sz="3200" b="1" i="1" u="none" strike="noStrike" cap="none" dirty="0">
                <a:solidFill>
                  <a:srgbClr val="0C4684"/>
                </a:solidFill>
                <a:latin typeface="Arial"/>
                <a:ea typeface="Arial"/>
                <a:cs typeface="Arial"/>
                <a:sym typeface="Arial"/>
              </a:rPr>
              <a:t>Areas with connectivity and/or access to the Internet</a:t>
            </a:r>
            <a:endParaRPr sz="3200" b="1" i="1" u="none" strike="noStrike" cap="none" dirty="0">
              <a:solidFill>
                <a:srgbClr val="0C4684"/>
              </a:solidFill>
              <a:latin typeface="Arial"/>
              <a:ea typeface="Arial"/>
              <a:cs typeface="Arial"/>
              <a:sym typeface="Arial"/>
            </a:endParaRPr>
          </a:p>
        </p:txBody>
      </p:sp>
      <p:sp>
        <p:nvSpPr>
          <p:cNvPr id="187" name="Google Shape;187;p24"/>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body" idx="1"/>
          </p:nvPr>
        </p:nvSpPr>
        <p:spPr>
          <a:xfrm>
            <a:off x="1009650" y="1426210"/>
            <a:ext cx="7886700" cy="517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endParaRPr sz="3200" i="1">
              <a:latin typeface="Arial"/>
              <a:ea typeface="Arial"/>
              <a:cs typeface="Arial"/>
              <a:sym typeface="Arial"/>
            </a:endParaRPr>
          </a:p>
          <a:p>
            <a:pPr marL="0" lvl="0" indent="0" algn="just" rtl="0">
              <a:lnSpc>
                <a:spcPct val="90000"/>
              </a:lnSpc>
              <a:spcBef>
                <a:spcPts val="1000"/>
              </a:spcBef>
              <a:spcAft>
                <a:spcPts val="0"/>
              </a:spcAft>
              <a:buClr>
                <a:schemeClr val="dk1"/>
              </a:buClr>
              <a:buSzPts val="2560"/>
              <a:buNone/>
            </a:pPr>
            <a:r>
              <a:rPr lang="en-PH" sz="2000">
                <a:latin typeface="Arial"/>
                <a:ea typeface="Arial"/>
                <a:cs typeface="Arial"/>
                <a:sym typeface="Arial"/>
              </a:rPr>
              <a:t>5.1.5. Train teachers on the use of technology to enhance distant education</a:t>
            </a:r>
            <a:endParaRPr sz="2000">
              <a:latin typeface="Arial"/>
              <a:ea typeface="Arial"/>
              <a:cs typeface="Arial"/>
              <a:sym typeface="Arial"/>
            </a:endParaRPr>
          </a:p>
          <a:p>
            <a:pPr marL="228600" lvl="0" indent="0" algn="just" rtl="0">
              <a:lnSpc>
                <a:spcPct val="90000"/>
              </a:lnSpc>
              <a:spcBef>
                <a:spcPts val="1000"/>
              </a:spcBef>
              <a:spcAft>
                <a:spcPts val="0"/>
              </a:spcAft>
              <a:buNone/>
            </a:pPr>
            <a:r>
              <a:rPr lang="en-PH" sz="2000">
                <a:latin typeface="Arial"/>
                <a:ea typeface="Arial"/>
                <a:cs typeface="Arial"/>
                <a:sym typeface="Arial"/>
              </a:rPr>
              <a:t>   5.1.5.1.The National Educators Academy of the Philippines (NEAP) and the Information Communication Technology Service (ICTS) shall be at the forefront in training teachers on the use of online platforms, notably DepEd Commons.</a:t>
            </a:r>
            <a:endParaRPr sz="2000">
              <a:latin typeface="Arial"/>
              <a:ea typeface="Arial"/>
              <a:cs typeface="Arial"/>
              <a:sym typeface="Arial"/>
            </a:endParaRPr>
          </a:p>
          <a:p>
            <a:pPr marL="228600" lvl="0" indent="0" algn="just" rtl="0">
              <a:lnSpc>
                <a:spcPct val="90000"/>
              </a:lnSpc>
              <a:spcBef>
                <a:spcPts val="1000"/>
              </a:spcBef>
              <a:spcAft>
                <a:spcPts val="0"/>
              </a:spcAft>
              <a:buNone/>
            </a:pPr>
            <a:r>
              <a:rPr lang="en-PH" sz="2000">
                <a:latin typeface="Arial"/>
                <a:ea typeface="Arial"/>
                <a:cs typeface="Arial"/>
                <a:sym typeface="Arial"/>
              </a:rPr>
              <a:t>     5.1.5.2. Partner organizations that offer online training courses shall be coordinated by the External Partnerships Service (EPS) with NEAP.</a:t>
            </a:r>
            <a:endParaRPr sz="2000">
              <a:latin typeface="Arial"/>
              <a:ea typeface="Arial"/>
              <a:cs typeface="Arial"/>
              <a:sym typeface="Arial"/>
            </a:endParaRPr>
          </a:p>
          <a:p>
            <a:pPr marL="228600" lvl="0" indent="0" algn="just" rtl="0">
              <a:lnSpc>
                <a:spcPct val="90000"/>
              </a:lnSpc>
              <a:spcBef>
                <a:spcPts val="1000"/>
              </a:spcBef>
              <a:spcAft>
                <a:spcPts val="0"/>
              </a:spcAft>
              <a:buNone/>
            </a:pPr>
            <a:r>
              <a:rPr lang="en-PH" sz="2000">
                <a:latin typeface="Arial"/>
                <a:ea typeface="Arial"/>
                <a:cs typeface="Arial"/>
                <a:sym typeface="Arial"/>
              </a:rPr>
              <a:t>    5.1.5.3. Free online courses on the use of other platforms (e.g. Schoology, MS Teams, Google Classroom) may be posted in official DepEd social media pages (i.e. Facebook, Twitter, and Instagram) as teachers’ reference. This shall be in coordination with the Public Affairs Service (PAS)</a:t>
            </a:r>
            <a:endParaRPr sz="200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p:txBody>
      </p:sp>
      <p:sp>
        <p:nvSpPr>
          <p:cNvPr id="193" name="Google Shape;193;p25"/>
          <p:cNvSpPr txBox="1">
            <a:spLocks noGrp="1"/>
          </p:cNvSpPr>
          <p:nvPr>
            <p:ph type="title"/>
          </p:nvPr>
        </p:nvSpPr>
        <p:spPr>
          <a:xfrm>
            <a:off x="128905" y="138430"/>
            <a:ext cx="8886190" cy="1068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194" name="Google Shape;194;p25"/>
          <p:cNvSpPr/>
          <p:nvPr/>
        </p:nvSpPr>
        <p:spPr>
          <a:xfrm>
            <a:off x="628650" y="979170"/>
            <a:ext cx="8189595" cy="1068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5.1. </a:t>
            </a:r>
            <a:r>
              <a:rPr lang="en-PH" sz="3200" b="1" i="1" u="none" strike="noStrike" cap="none">
                <a:solidFill>
                  <a:srgbClr val="0C4684"/>
                </a:solidFill>
                <a:latin typeface="Arial"/>
                <a:ea typeface="Arial"/>
                <a:cs typeface="Arial"/>
                <a:sym typeface="Arial"/>
              </a:rPr>
              <a:t>Areas with 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body" idx="1"/>
          </p:nvPr>
        </p:nvSpPr>
        <p:spPr>
          <a:xfrm>
            <a:off x="933450" y="1426210"/>
            <a:ext cx="7886700" cy="517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3600"/>
              <a:buNone/>
            </a:pPr>
            <a:endParaRPr sz="3600" i="1">
              <a:latin typeface="Arial"/>
              <a:ea typeface="Arial"/>
              <a:cs typeface="Arial"/>
              <a:sym typeface="Arial"/>
            </a:endParaRPr>
          </a:p>
          <a:p>
            <a:pPr marL="0" lvl="0" indent="0" algn="just" rtl="0">
              <a:lnSpc>
                <a:spcPct val="80000"/>
              </a:lnSpc>
              <a:spcBef>
                <a:spcPts val="1000"/>
              </a:spcBef>
              <a:spcAft>
                <a:spcPts val="0"/>
              </a:spcAft>
              <a:buClr>
                <a:schemeClr val="dk1"/>
              </a:buClr>
              <a:buSzPts val="2880"/>
              <a:buNone/>
            </a:pPr>
            <a:r>
              <a:rPr lang="en-PH" sz="2880">
                <a:latin typeface="Arial"/>
                <a:ea typeface="Arial"/>
                <a:cs typeface="Arial"/>
                <a:sym typeface="Arial"/>
              </a:rPr>
              <a:t>5.1.6. Train/Orient parents on their new role in relation to DepEd’s distant learning program</a:t>
            </a:r>
            <a:endParaRPr sz="2520">
              <a:latin typeface="Arial"/>
              <a:ea typeface="Arial"/>
              <a:cs typeface="Arial"/>
              <a:sym typeface="Arial"/>
            </a:endParaRPr>
          </a:p>
          <a:p>
            <a:pPr marL="228600" lvl="0" indent="0" algn="just" rtl="0">
              <a:lnSpc>
                <a:spcPct val="80000"/>
              </a:lnSpc>
              <a:spcBef>
                <a:spcPts val="1000"/>
              </a:spcBef>
              <a:spcAft>
                <a:spcPts val="0"/>
              </a:spcAft>
              <a:buNone/>
            </a:pPr>
            <a:r>
              <a:rPr lang="en-PH" sz="2520">
                <a:latin typeface="Arial"/>
                <a:ea typeface="Arial"/>
                <a:cs typeface="Arial"/>
                <a:sym typeface="Arial"/>
              </a:rPr>
              <a:t>5.1.6.1. Partners that offer free online courses on parenting and educating their children shall coordinate with EPS. </a:t>
            </a:r>
            <a:endParaRPr sz="2520">
              <a:latin typeface="Arial"/>
              <a:ea typeface="Arial"/>
              <a:cs typeface="Arial"/>
              <a:sym typeface="Arial"/>
            </a:endParaRPr>
          </a:p>
          <a:p>
            <a:pPr marL="228600" lvl="0" indent="0" algn="just" rtl="0">
              <a:lnSpc>
                <a:spcPct val="80000"/>
              </a:lnSpc>
              <a:spcBef>
                <a:spcPts val="1000"/>
              </a:spcBef>
              <a:spcAft>
                <a:spcPts val="0"/>
              </a:spcAft>
              <a:buNone/>
            </a:pPr>
            <a:r>
              <a:rPr lang="en-PH" sz="2520">
                <a:latin typeface="Arial"/>
                <a:ea typeface="Arial"/>
                <a:cs typeface="Arial"/>
                <a:sym typeface="Arial"/>
              </a:rPr>
              <a:t>5.1.6.2. EPS shall coordinate with PAS in compiling these initiatives and post them in DepEd’s official social media pages, as reference for the parents. </a:t>
            </a:r>
            <a:endParaRPr sz="2520">
              <a:latin typeface="Arial"/>
              <a:ea typeface="Arial"/>
              <a:cs typeface="Arial"/>
              <a:sym typeface="Arial"/>
            </a:endParaRPr>
          </a:p>
          <a:p>
            <a:pPr marL="228600" lvl="0" indent="0" algn="just" rtl="0">
              <a:lnSpc>
                <a:spcPct val="80000"/>
              </a:lnSpc>
              <a:spcBef>
                <a:spcPts val="1000"/>
              </a:spcBef>
              <a:spcAft>
                <a:spcPts val="0"/>
              </a:spcAft>
              <a:buNone/>
            </a:pPr>
            <a:r>
              <a:rPr lang="en-PH" sz="2520">
                <a:latin typeface="Arial"/>
                <a:ea typeface="Arial"/>
                <a:cs typeface="Arial"/>
                <a:sym typeface="Arial"/>
              </a:rPr>
              <a:t>5.1.6.3. School Parents Teachers Associations (PTA) shall create an online group composing of all their members to share  updates and materials. If possible, PTA officers may do text brigade to inform those without constant access to the Internet. </a:t>
            </a:r>
            <a:endParaRPr sz="2520">
              <a:latin typeface="Arial"/>
              <a:ea typeface="Arial"/>
              <a:cs typeface="Arial"/>
              <a:sym typeface="Arial"/>
            </a:endParaRPr>
          </a:p>
          <a:p>
            <a:pPr marL="0" lvl="0" indent="0" algn="l" rtl="0">
              <a:lnSpc>
                <a:spcPct val="80000"/>
              </a:lnSpc>
              <a:spcBef>
                <a:spcPts val="1000"/>
              </a:spcBef>
              <a:spcAft>
                <a:spcPts val="0"/>
              </a:spcAft>
              <a:buClr>
                <a:schemeClr val="dk1"/>
              </a:buClr>
              <a:buSzPts val="2520"/>
              <a:buNone/>
            </a:pPr>
            <a:endParaRPr sz="2520">
              <a:latin typeface="Arial"/>
              <a:ea typeface="Arial"/>
              <a:cs typeface="Arial"/>
              <a:sym typeface="Arial"/>
            </a:endParaRPr>
          </a:p>
          <a:p>
            <a:pPr marL="0" lvl="0" indent="0" algn="l" rtl="0">
              <a:lnSpc>
                <a:spcPct val="80000"/>
              </a:lnSpc>
              <a:spcBef>
                <a:spcPts val="1000"/>
              </a:spcBef>
              <a:spcAft>
                <a:spcPts val="0"/>
              </a:spcAft>
              <a:buClr>
                <a:schemeClr val="dk1"/>
              </a:buClr>
              <a:buSzPts val="2520"/>
              <a:buNone/>
            </a:pPr>
            <a:endParaRPr sz="2520">
              <a:latin typeface="Arial"/>
              <a:ea typeface="Arial"/>
              <a:cs typeface="Arial"/>
              <a:sym typeface="Arial"/>
            </a:endParaRPr>
          </a:p>
        </p:txBody>
      </p:sp>
      <p:sp>
        <p:nvSpPr>
          <p:cNvPr id="200" name="Google Shape;200;p26"/>
          <p:cNvSpPr txBox="1">
            <a:spLocks noGrp="1"/>
          </p:cNvSpPr>
          <p:nvPr>
            <p:ph type="title"/>
          </p:nvPr>
        </p:nvSpPr>
        <p:spPr>
          <a:xfrm>
            <a:off x="128905" y="138430"/>
            <a:ext cx="8886190" cy="1068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201" name="Google Shape;201;p26"/>
          <p:cNvSpPr/>
          <p:nvPr/>
        </p:nvSpPr>
        <p:spPr>
          <a:xfrm>
            <a:off x="628650" y="979170"/>
            <a:ext cx="8189595" cy="1068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5.1. </a:t>
            </a:r>
            <a:r>
              <a:rPr lang="en-PH" sz="3200" b="1" i="1" u="none" strike="noStrike" cap="none">
                <a:solidFill>
                  <a:srgbClr val="0C4684"/>
                </a:solidFill>
                <a:latin typeface="Arial"/>
                <a:ea typeface="Arial"/>
                <a:cs typeface="Arial"/>
                <a:sym typeface="Arial"/>
              </a:rPr>
              <a:t>Areas with 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body" idx="1"/>
          </p:nvPr>
        </p:nvSpPr>
        <p:spPr>
          <a:xfrm>
            <a:off x="933450" y="1531500"/>
            <a:ext cx="7886700" cy="5174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4000"/>
              <a:buNone/>
            </a:pPr>
            <a:endParaRPr sz="4000" i="1" dirty="0">
              <a:latin typeface="Arial"/>
              <a:ea typeface="Arial"/>
              <a:cs typeface="Arial"/>
              <a:sym typeface="Arial"/>
            </a:endParaRPr>
          </a:p>
          <a:p>
            <a:pPr marL="0" lvl="0" indent="0" algn="l" rtl="0">
              <a:lnSpc>
                <a:spcPct val="70000"/>
              </a:lnSpc>
              <a:spcBef>
                <a:spcPts val="1000"/>
              </a:spcBef>
              <a:spcAft>
                <a:spcPts val="0"/>
              </a:spcAft>
              <a:buClr>
                <a:schemeClr val="dk1"/>
              </a:buClr>
              <a:buSzPts val="3200"/>
              <a:buNone/>
            </a:pPr>
            <a:r>
              <a:rPr lang="en-PH" sz="3200" dirty="0">
                <a:latin typeface="Arial"/>
                <a:ea typeface="Arial"/>
                <a:cs typeface="Arial"/>
                <a:sym typeface="Arial"/>
              </a:rPr>
              <a:t>5.1.7. Formulate/Implement other projects or activities to enhance </a:t>
            </a:r>
            <a:r>
              <a:rPr lang="en-PH" sz="3200" dirty="0" err="1">
                <a:latin typeface="Arial"/>
                <a:ea typeface="Arial"/>
                <a:cs typeface="Arial"/>
                <a:sym typeface="Arial"/>
              </a:rPr>
              <a:t>DepEd’s</a:t>
            </a:r>
            <a:r>
              <a:rPr lang="en-PH" sz="3200" dirty="0">
                <a:latin typeface="Arial"/>
                <a:ea typeface="Arial"/>
                <a:cs typeface="Arial"/>
                <a:sym typeface="Arial"/>
              </a:rPr>
              <a:t> distant education program</a:t>
            </a:r>
            <a:endParaRPr dirty="0">
              <a:latin typeface="Arial"/>
              <a:ea typeface="Arial"/>
              <a:cs typeface="Arial"/>
              <a:sym typeface="Arial"/>
            </a:endParaRPr>
          </a:p>
          <a:p>
            <a:pPr marL="228600" lvl="0" indent="0" algn="just" rtl="0">
              <a:lnSpc>
                <a:spcPct val="70000"/>
              </a:lnSpc>
              <a:spcBef>
                <a:spcPts val="1000"/>
              </a:spcBef>
              <a:spcAft>
                <a:spcPts val="0"/>
              </a:spcAft>
              <a:buNone/>
            </a:pPr>
            <a:r>
              <a:rPr lang="en-PH" sz="2400" dirty="0">
                <a:latin typeface="Arial"/>
                <a:ea typeface="Arial"/>
                <a:cs typeface="Arial"/>
                <a:sym typeface="Arial"/>
              </a:rPr>
              <a:t>5.1.7.1. Various platforms may be explored to engage the learners and make the interaction more meaningful. Discretion must be observed to avoid violations to data privacy, among others. </a:t>
            </a:r>
            <a:endParaRPr sz="2400" dirty="0">
              <a:latin typeface="Arial"/>
              <a:ea typeface="Arial"/>
              <a:cs typeface="Arial"/>
              <a:sym typeface="Arial"/>
            </a:endParaRPr>
          </a:p>
          <a:p>
            <a:pPr marL="228600" lvl="0" indent="0" algn="just" rtl="0">
              <a:lnSpc>
                <a:spcPct val="70000"/>
              </a:lnSpc>
              <a:spcBef>
                <a:spcPts val="1000"/>
              </a:spcBef>
              <a:spcAft>
                <a:spcPts val="0"/>
              </a:spcAft>
              <a:buNone/>
            </a:pPr>
            <a:r>
              <a:rPr lang="en-PH" sz="2400" dirty="0">
                <a:latin typeface="Arial"/>
                <a:ea typeface="Arial"/>
                <a:cs typeface="Arial"/>
                <a:sym typeface="Arial"/>
              </a:rPr>
              <a:t>5.1.7.2. An orientation for learners on the proper use of learning websites and social media etiquette shall be done in coordination with OUCI and partner organizations through EPS. </a:t>
            </a:r>
            <a:endParaRPr sz="2400" dirty="0">
              <a:latin typeface="Arial"/>
              <a:ea typeface="Arial"/>
              <a:cs typeface="Arial"/>
              <a:sym typeface="Arial"/>
            </a:endParaRPr>
          </a:p>
          <a:p>
            <a:pPr marL="228600" lvl="0" indent="0" algn="just" rtl="0">
              <a:lnSpc>
                <a:spcPct val="70000"/>
              </a:lnSpc>
              <a:spcBef>
                <a:spcPts val="1000"/>
              </a:spcBef>
              <a:spcAft>
                <a:spcPts val="0"/>
              </a:spcAft>
              <a:buNone/>
            </a:pPr>
            <a:r>
              <a:rPr lang="en-PH" sz="2400" dirty="0">
                <a:latin typeface="Arial"/>
                <a:ea typeface="Arial"/>
                <a:cs typeface="Arial"/>
                <a:sym typeface="Arial"/>
              </a:rPr>
              <a:t>5.1.7.3. PAS, OUCI, partner organizations, and EPS shall lead in creating an online campaign to promote media literacy </a:t>
            </a:r>
            <a:endParaRPr sz="2400" dirty="0">
              <a:latin typeface="Arial"/>
              <a:ea typeface="Arial"/>
              <a:cs typeface="Arial"/>
              <a:sym typeface="Arial"/>
            </a:endParaRPr>
          </a:p>
          <a:p>
            <a:pPr marL="0" lvl="0" indent="0" algn="l" rtl="0">
              <a:lnSpc>
                <a:spcPct val="7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70000"/>
              </a:lnSpc>
              <a:spcBef>
                <a:spcPts val="1000"/>
              </a:spcBef>
              <a:spcAft>
                <a:spcPts val="0"/>
              </a:spcAft>
              <a:buClr>
                <a:schemeClr val="dk1"/>
              </a:buClr>
              <a:buSzPts val="2800"/>
              <a:buNone/>
            </a:pPr>
            <a:endParaRPr dirty="0">
              <a:latin typeface="Arial"/>
              <a:ea typeface="Arial"/>
              <a:cs typeface="Arial"/>
              <a:sym typeface="Arial"/>
            </a:endParaRPr>
          </a:p>
        </p:txBody>
      </p:sp>
      <p:sp>
        <p:nvSpPr>
          <p:cNvPr id="207" name="Google Shape;207;p27"/>
          <p:cNvSpPr txBox="1">
            <a:spLocks noGrp="1"/>
          </p:cNvSpPr>
          <p:nvPr>
            <p:ph type="title"/>
          </p:nvPr>
        </p:nvSpPr>
        <p:spPr>
          <a:xfrm>
            <a:off x="128905" y="138430"/>
            <a:ext cx="8886190" cy="1068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208" name="Google Shape;208;p27"/>
          <p:cNvSpPr/>
          <p:nvPr/>
        </p:nvSpPr>
        <p:spPr>
          <a:xfrm>
            <a:off x="628650" y="979170"/>
            <a:ext cx="8189595" cy="1068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5.1. </a:t>
            </a:r>
            <a:r>
              <a:rPr lang="en-PH" sz="3200" b="1" i="1" u="none" strike="noStrike" cap="none">
                <a:solidFill>
                  <a:srgbClr val="0C4684"/>
                </a:solidFill>
                <a:latin typeface="Arial"/>
                <a:ea typeface="Arial"/>
                <a:cs typeface="Arial"/>
                <a:sym typeface="Arial"/>
              </a:rPr>
              <a:t>Areas with 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28905" y="159900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3600" b="1" dirty="0">
                <a:solidFill>
                  <a:srgbClr val="0C4684"/>
                </a:solidFill>
                <a:latin typeface="Arial"/>
                <a:ea typeface="Arial"/>
                <a:cs typeface="Arial"/>
                <a:sym typeface="Arial"/>
              </a:rPr>
              <a:t>5. Distance Learning</a:t>
            </a:r>
            <a:endParaRPr sz="3600" b="1" dirty="0">
              <a:solidFill>
                <a:srgbClr val="0C4684"/>
              </a:solidFill>
              <a:latin typeface="Arial"/>
              <a:ea typeface="Arial"/>
              <a:cs typeface="Arial"/>
              <a:sym typeface="Arial"/>
            </a:endParaRPr>
          </a:p>
        </p:txBody>
      </p:sp>
      <p:sp>
        <p:nvSpPr>
          <p:cNvPr id="214" name="Google Shape;214;p28"/>
          <p:cNvSpPr txBox="1">
            <a:spLocks noGrp="1"/>
          </p:cNvSpPr>
          <p:nvPr>
            <p:ph type="body" idx="1"/>
          </p:nvPr>
        </p:nvSpPr>
        <p:spPr>
          <a:xfrm>
            <a:off x="671100" y="3276000"/>
            <a:ext cx="7787100" cy="18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PH" sz="2400" dirty="0">
                <a:latin typeface="Arial"/>
                <a:ea typeface="Arial"/>
                <a:cs typeface="Arial"/>
                <a:sym typeface="Arial"/>
              </a:rPr>
              <a:t>Private partners shall be engaged to:</a:t>
            </a:r>
            <a:endParaRPr sz="2400" dirty="0">
              <a:latin typeface="Arial"/>
              <a:ea typeface="Arial"/>
              <a:cs typeface="Arial"/>
              <a:sym typeface="Arial"/>
            </a:endParaRPr>
          </a:p>
          <a:p>
            <a:pPr marL="228600" lvl="0" indent="0" algn="just" rtl="0">
              <a:spcBef>
                <a:spcPts val="1000"/>
              </a:spcBef>
              <a:spcAft>
                <a:spcPts val="0"/>
              </a:spcAft>
              <a:buClr>
                <a:schemeClr val="dk1"/>
              </a:buClr>
              <a:buSzPts val="1100"/>
              <a:buNone/>
            </a:pPr>
            <a:r>
              <a:rPr lang="en-PH" sz="2400" dirty="0">
                <a:latin typeface="Arial"/>
                <a:ea typeface="Arial"/>
                <a:cs typeface="Arial"/>
                <a:sym typeface="Arial"/>
              </a:rPr>
              <a:t>5.2.1. Train teachers on the new landscape of learning </a:t>
            </a:r>
            <a:endParaRPr sz="2400" dirty="0">
              <a:latin typeface="Arial"/>
              <a:ea typeface="Arial"/>
              <a:cs typeface="Arial"/>
              <a:sym typeface="Arial"/>
            </a:endParaRPr>
          </a:p>
          <a:p>
            <a:pPr marL="990000" lvl="0" indent="0" algn="just" rtl="0">
              <a:spcBef>
                <a:spcPts val="1000"/>
              </a:spcBef>
              <a:spcAft>
                <a:spcPts val="0"/>
              </a:spcAft>
              <a:buNone/>
            </a:pPr>
            <a:r>
              <a:rPr lang="en-PH" sz="2400" dirty="0">
                <a:latin typeface="Arial"/>
                <a:ea typeface="Arial"/>
                <a:cs typeface="Arial"/>
                <a:sym typeface="Arial"/>
              </a:rPr>
              <a:t>5.2.1.1. SDOs, through partners, shall conduct face-to-face training with teachers by batches (with a maximum of 25 teachers per session) to orient them on the learning arrangement in their divisions, and the role of partners in this.</a:t>
            </a:r>
          </a:p>
        </p:txBody>
      </p:sp>
      <p:sp>
        <p:nvSpPr>
          <p:cNvPr id="215" name="Google Shape;215;p28"/>
          <p:cNvSpPr/>
          <p:nvPr/>
        </p:nvSpPr>
        <p:spPr>
          <a:xfrm>
            <a:off x="628650" y="2286000"/>
            <a:ext cx="8189700" cy="1068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dirty="0">
                <a:solidFill>
                  <a:srgbClr val="0C4684"/>
                </a:solidFill>
              </a:rPr>
              <a:t>*5.2. </a:t>
            </a:r>
            <a:r>
              <a:rPr lang="en-PH" sz="3200" b="1" i="1" u="none" strike="noStrike" cap="none" dirty="0">
                <a:solidFill>
                  <a:srgbClr val="0C4684"/>
                </a:solidFill>
                <a:sym typeface="Arial"/>
              </a:rPr>
              <a:t>Areas </a:t>
            </a:r>
            <a:r>
              <a:rPr lang="en-PH" sz="3200" b="1" i="1" u="sng" strike="noStrike" cap="none" dirty="0">
                <a:solidFill>
                  <a:srgbClr val="0C4684"/>
                </a:solidFill>
                <a:sym typeface="Arial"/>
              </a:rPr>
              <a:t>without</a:t>
            </a:r>
            <a:r>
              <a:rPr lang="en-PH" sz="3200" b="1" i="1" u="none" strike="noStrike" cap="none" dirty="0">
                <a:solidFill>
                  <a:srgbClr val="0C4684"/>
                </a:solidFill>
                <a:sym typeface="Arial"/>
              </a:rPr>
              <a:t> connectivity and/or access to the Internet</a:t>
            </a:r>
          </a:p>
        </p:txBody>
      </p:sp>
      <p:sp>
        <p:nvSpPr>
          <p:cNvPr id="216" name="Google Shape;216;p28"/>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
        <p:nvSpPr>
          <p:cNvPr id="2" name="TextBox 1"/>
          <p:cNvSpPr txBox="1"/>
          <p:nvPr/>
        </p:nvSpPr>
        <p:spPr>
          <a:xfrm>
            <a:off x="381000" y="5867400"/>
            <a:ext cx="8437350" cy="923330"/>
          </a:xfrm>
          <a:prstGeom prst="rect">
            <a:avLst/>
          </a:prstGeom>
          <a:noFill/>
        </p:spPr>
        <p:txBody>
          <a:bodyPr wrap="square" rtlCol="0">
            <a:spAutoFit/>
          </a:bodyPr>
          <a:lstStyle/>
          <a:p>
            <a:pPr algn="just"/>
            <a:r>
              <a:rPr lang="en-PH" sz="1800" i="1" dirty="0">
                <a:solidFill>
                  <a:srgbClr val="0C4684"/>
                </a:solidFill>
              </a:rPr>
              <a:t>(*If without connectivity but have access to gadgets, teaching/learning applications or materials may be uploaded to such gadgets to facilitate offline learning.)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734150" y="1910725"/>
            <a:ext cx="8084400" cy="4839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PH" sz="2600">
                <a:latin typeface="Arial"/>
                <a:ea typeface="Arial"/>
                <a:cs typeface="Arial"/>
                <a:sym typeface="Arial"/>
              </a:rPr>
              <a:t>5.2.2.</a:t>
            </a:r>
            <a:r>
              <a:rPr lang="en-PH" sz="2880">
                <a:latin typeface="Arial"/>
                <a:ea typeface="Arial"/>
                <a:cs typeface="Arial"/>
                <a:sym typeface="Arial"/>
              </a:rPr>
              <a:t> </a:t>
            </a:r>
            <a:r>
              <a:rPr lang="en-PH" sz="2600">
                <a:latin typeface="Arial"/>
                <a:ea typeface="Arial"/>
                <a:cs typeface="Arial"/>
                <a:sym typeface="Arial"/>
              </a:rPr>
              <a:t>Train/Orient parents on their new role in relation to DepEd’s distant learning program</a:t>
            </a:r>
            <a:endParaRPr sz="2600">
              <a:latin typeface="Arial"/>
              <a:ea typeface="Arial"/>
              <a:cs typeface="Arial"/>
              <a:sym typeface="Arial"/>
            </a:endParaRPr>
          </a:p>
          <a:p>
            <a:pPr marL="899999" lvl="0" indent="0" algn="just" rtl="0">
              <a:lnSpc>
                <a:spcPct val="90000"/>
              </a:lnSpc>
              <a:spcBef>
                <a:spcPts val="1000"/>
              </a:spcBef>
              <a:spcAft>
                <a:spcPts val="0"/>
              </a:spcAft>
              <a:buNone/>
            </a:pPr>
            <a:r>
              <a:rPr lang="en-PH" sz="2000">
                <a:latin typeface="Arial"/>
                <a:ea typeface="Arial"/>
                <a:cs typeface="Arial"/>
                <a:sym typeface="Arial"/>
              </a:rPr>
              <a:t>5.2.2.1. Brigada Pagbasa partners shall orient the parents on the program. Each orientation shall have a maximum of 25 participants. Parents shall be engaged in the program either as a volunteer teacher, or as a student. </a:t>
            </a:r>
            <a:endParaRPr sz="2000">
              <a:latin typeface="Arial"/>
              <a:ea typeface="Arial"/>
              <a:cs typeface="Arial"/>
              <a:sym typeface="Arial"/>
            </a:endParaRPr>
          </a:p>
          <a:p>
            <a:pPr marL="899999" lvl="0" indent="0" algn="just" rtl="0">
              <a:lnSpc>
                <a:spcPct val="90000"/>
              </a:lnSpc>
              <a:spcBef>
                <a:spcPts val="1000"/>
              </a:spcBef>
              <a:spcAft>
                <a:spcPts val="0"/>
              </a:spcAft>
              <a:buNone/>
            </a:pPr>
            <a:r>
              <a:rPr lang="en-PH" sz="2000">
                <a:latin typeface="Arial"/>
                <a:ea typeface="Arial"/>
                <a:cs typeface="Arial"/>
                <a:sym typeface="Arial"/>
              </a:rPr>
              <a:t>5.2.2.2. The Partnership Focal Person shall coordinate with Barangay Local Government Units (LGU) to allow them to use an area in their locality wherein they may conduct Brigada Pagbasa. </a:t>
            </a:r>
            <a:endParaRPr sz="2000">
              <a:latin typeface="Arial"/>
              <a:ea typeface="Arial"/>
              <a:cs typeface="Arial"/>
              <a:sym typeface="Arial"/>
            </a:endParaRPr>
          </a:p>
          <a:p>
            <a:pPr marL="899999" lvl="0" indent="0" algn="just" rtl="0">
              <a:lnSpc>
                <a:spcPct val="90000"/>
              </a:lnSpc>
              <a:spcBef>
                <a:spcPts val="1000"/>
              </a:spcBef>
              <a:spcAft>
                <a:spcPts val="0"/>
              </a:spcAft>
              <a:buNone/>
            </a:pPr>
            <a:r>
              <a:rPr lang="en-PH" sz="2000">
                <a:latin typeface="Arial"/>
                <a:ea typeface="Arial"/>
                <a:cs typeface="Arial"/>
                <a:sym typeface="Arial"/>
              </a:rPr>
              <a:t>5.2.2.3. EPS shall engage the National Secretariat for the Pantawid Pamilyang Pilipino Program (4Ps) of the Department of Social Welfare and Development (DSWD) to encourage more 4Ps members to take an active role in the education of their children.</a:t>
            </a:r>
            <a:endParaRPr sz="200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p:txBody>
      </p:sp>
      <p:sp>
        <p:nvSpPr>
          <p:cNvPr id="222" name="Google Shape;222;p29"/>
          <p:cNvSpPr txBox="1">
            <a:spLocks noGrp="1"/>
          </p:cNvSpPr>
          <p:nvPr>
            <p:ph type="title"/>
          </p:nvPr>
        </p:nvSpPr>
        <p:spPr>
          <a:xfrm>
            <a:off x="128905" y="138430"/>
            <a:ext cx="8886190" cy="1068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223" name="Google Shape;223;p29"/>
          <p:cNvSpPr/>
          <p:nvPr/>
        </p:nvSpPr>
        <p:spPr>
          <a:xfrm>
            <a:off x="628650" y="979170"/>
            <a:ext cx="8189595" cy="1068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5.2. </a:t>
            </a:r>
            <a:r>
              <a:rPr lang="en-PH" sz="3200" b="1" i="1" u="none" strike="noStrike" cap="none">
                <a:solidFill>
                  <a:srgbClr val="0C4684"/>
                </a:solidFill>
                <a:latin typeface="Arial"/>
                <a:ea typeface="Arial"/>
                <a:cs typeface="Arial"/>
                <a:sym typeface="Arial"/>
              </a:rPr>
              <a:t>Areas </a:t>
            </a:r>
            <a:r>
              <a:rPr lang="en-PH" sz="3200" b="1" i="1" u="sng" strike="noStrike" cap="none">
                <a:solidFill>
                  <a:srgbClr val="0C4684"/>
                </a:solidFill>
                <a:latin typeface="Arial"/>
                <a:ea typeface="Arial"/>
                <a:cs typeface="Arial"/>
                <a:sym typeface="Arial"/>
              </a:rPr>
              <a:t>without </a:t>
            </a:r>
            <a:r>
              <a:rPr lang="en-PH" sz="3200" b="1" i="1" u="none" strike="noStrike" cap="none">
                <a:solidFill>
                  <a:srgbClr val="0C4684"/>
                </a:solidFill>
                <a:latin typeface="Arial"/>
                <a:ea typeface="Arial"/>
                <a:cs typeface="Arial"/>
                <a:sym typeface="Arial"/>
              </a:rPr>
              <a:t>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787875" y="1909450"/>
            <a:ext cx="8438700" cy="5127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PH" sz="3200">
                <a:latin typeface="Arial"/>
                <a:ea typeface="Arial"/>
                <a:cs typeface="Arial"/>
                <a:sym typeface="Arial"/>
              </a:rPr>
              <a:t>5.2.3. Formulate/Implement other projects or activities to enhance DepEd’s distant education program</a:t>
            </a:r>
            <a:endParaRPr sz="2240">
              <a:latin typeface="Arial"/>
              <a:ea typeface="Arial"/>
              <a:cs typeface="Arial"/>
              <a:sym typeface="Arial"/>
            </a:endParaRPr>
          </a:p>
          <a:p>
            <a:pPr marL="1170000" lvl="0" indent="0" algn="just" rtl="0">
              <a:lnSpc>
                <a:spcPct val="90000"/>
              </a:lnSpc>
              <a:spcBef>
                <a:spcPts val="1000"/>
              </a:spcBef>
              <a:spcAft>
                <a:spcPts val="0"/>
              </a:spcAft>
              <a:buNone/>
            </a:pPr>
            <a:r>
              <a:rPr lang="en-PH" sz="2400">
                <a:latin typeface="Arial"/>
                <a:ea typeface="Arial"/>
                <a:cs typeface="Arial"/>
                <a:sym typeface="Arial"/>
              </a:rPr>
              <a:t>5.2.3.1. The EPS shall coordinate with OUCI and the University of the Philippines Los Banos in creating modules for the School-on-the-Air Program, which shall be implemented in key select areas. </a:t>
            </a:r>
            <a:endParaRPr sz="2400">
              <a:latin typeface="Arial"/>
              <a:ea typeface="Arial"/>
              <a:cs typeface="Arial"/>
              <a:sym typeface="Arial"/>
            </a:endParaRPr>
          </a:p>
          <a:p>
            <a:pPr marL="1170000" lvl="0" indent="0" algn="just" rtl="0">
              <a:lnSpc>
                <a:spcPct val="90000"/>
              </a:lnSpc>
              <a:spcBef>
                <a:spcPts val="1000"/>
              </a:spcBef>
              <a:spcAft>
                <a:spcPts val="0"/>
              </a:spcAft>
              <a:buNone/>
            </a:pPr>
            <a:r>
              <a:rPr lang="en-PH" sz="2400">
                <a:latin typeface="Arial"/>
                <a:ea typeface="Arial"/>
                <a:cs typeface="Arial"/>
                <a:sym typeface="Arial"/>
              </a:rPr>
              <a:t>5.2.3.2. The Brigada Pagbasa program shall be intensified, especially in areas wherein Internet is not accessible. </a:t>
            </a: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p:txBody>
      </p:sp>
      <p:sp>
        <p:nvSpPr>
          <p:cNvPr id="229" name="Google Shape;229;p30"/>
          <p:cNvSpPr txBox="1">
            <a:spLocks noGrp="1"/>
          </p:cNvSpPr>
          <p:nvPr>
            <p:ph type="title"/>
          </p:nvPr>
        </p:nvSpPr>
        <p:spPr>
          <a:xfrm>
            <a:off x="128905" y="138430"/>
            <a:ext cx="8886190" cy="1068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230" name="Google Shape;230;p30"/>
          <p:cNvSpPr/>
          <p:nvPr/>
        </p:nvSpPr>
        <p:spPr>
          <a:xfrm>
            <a:off x="628650" y="979170"/>
            <a:ext cx="8189700" cy="1068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5.2. </a:t>
            </a:r>
            <a:r>
              <a:rPr lang="en-PH" sz="3200" b="1" i="1" u="none" strike="noStrike" cap="none">
                <a:solidFill>
                  <a:srgbClr val="0C4684"/>
                </a:solidFill>
                <a:latin typeface="Arial"/>
                <a:ea typeface="Arial"/>
                <a:cs typeface="Arial"/>
                <a:sym typeface="Arial"/>
              </a:rPr>
              <a:t>Areas </a:t>
            </a:r>
            <a:r>
              <a:rPr lang="en-PH" sz="3200" b="1" i="1" u="sng" strike="noStrike" cap="none">
                <a:solidFill>
                  <a:srgbClr val="0C4684"/>
                </a:solidFill>
                <a:latin typeface="Arial"/>
                <a:ea typeface="Arial"/>
                <a:cs typeface="Arial"/>
                <a:sym typeface="Arial"/>
              </a:rPr>
              <a:t>without</a:t>
            </a:r>
            <a:r>
              <a:rPr lang="en-PH" sz="3200" b="1" i="1" u="none" strike="noStrike" cap="none">
                <a:solidFill>
                  <a:srgbClr val="0C4684"/>
                </a:solidFill>
                <a:latin typeface="Arial"/>
                <a:ea typeface="Arial"/>
                <a:cs typeface="Arial"/>
                <a:sym typeface="Arial"/>
              </a:rPr>
              <a:t> 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body" idx="1"/>
          </p:nvPr>
        </p:nvSpPr>
        <p:spPr>
          <a:xfrm>
            <a:off x="787875" y="1909450"/>
            <a:ext cx="8438700" cy="5127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PH" sz="3200">
                <a:latin typeface="Arial"/>
                <a:ea typeface="Arial"/>
                <a:cs typeface="Arial"/>
                <a:sym typeface="Arial"/>
              </a:rPr>
              <a:t>5.2.3. Formulate/Implement other projects or activities to enhance DepEd’s distant education program</a:t>
            </a:r>
            <a:endParaRPr sz="2240">
              <a:latin typeface="Arial"/>
              <a:ea typeface="Arial"/>
              <a:cs typeface="Arial"/>
              <a:sym typeface="Arial"/>
            </a:endParaRPr>
          </a:p>
          <a:p>
            <a:pPr marL="1170000" lvl="0" indent="0" algn="just" rtl="0">
              <a:lnSpc>
                <a:spcPct val="90000"/>
              </a:lnSpc>
              <a:spcBef>
                <a:spcPts val="1000"/>
              </a:spcBef>
              <a:spcAft>
                <a:spcPts val="0"/>
              </a:spcAft>
              <a:buNone/>
            </a:pPr>
            <a:r>
              <a:rPr lang="en-PH" sz="2400">
                <a:latin typeface="Arial"/>
                <a:ea typeface="Arial"/>
                <a:cs typeface="Arial"/>
                <a:sym typeface="Arial"/>
              </a:rPr>
              <a:t>5.2.3.3. House-to-house distribution of learning materials, or learning activity sheets shall be explored by SDOs with the LGUs and their DSWD counterpart. Partner organizations shall be tapped in producing these printed materials. </a:t>
            </a:r>
            <a:endParaRPr sz="2400">
              <a:latin typeface="Arial"/>
              <a:ea typeface="Arial"/>
              <a:cs typeface="Arial"/>
              <a:sym typeface="Arial"/>
            </a:endParaRPr>
          </a:p>
          <a:p>
            <a:pPr marL="1170000" lvl="0" indent="0" algn="just" rtl="0">
              <a:lnSpc>
                <a:spcPct val="90000"/>
              </a:lnSpc>
              <a:spcBef>
                <a:spcPts val="1000"/>
              </a:spcBef>
              <a:spcAft>
                <a:spcPts val="0"/>
              </a:spcAft>
              <a:buNone/>
            </a:pPr>
            <a:r>
              <a:rPr lang="en-PH" sz="2400">
                <a:latin typeface="Arial"/>
                <a:ea typeface="Arial"/>
                <a:cs typeface="Arial"/>
                <a:sym typeface="Arial"/>
              </a:rPr>
              <a:t>5.2.3.4. EPS, and its regional and division counterparts, shall launch the Sponsor-a-Gadget program which aims to provide learners in need gadgets with pre-loaded materials that will be available offline.</a:t>
            </a: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a:p>
            <a:pPr marL="0" lvl="0" indent="0" algn="l" rtl="0">
              <a:lnSpc>
                <a:spcPct val="90000"/>
              </a:lnSpc>
              <a:spcBef>
                <a:spcPts val="1000"/>
              </a:spcBef>
              <a:spcAft>
                <a:spcPts val="0"/>
              </a:spcAft>
              <a:buClr>
                <a:schemeClr val="dk1"/>
              </a:buClr>
              <a:buSzPts val="2240"/>
              <a:buNone/>
            </a:pPr>
            <a:endParaRPr sz="2240">
              <a:latin typeface="Arial"/>
              <a:ea typeface="Arial"/>
              <a:cs typeface="Arial"/>
              <a:sym typeface="Arial"/>
            </a:endParaRPr>
          </a:p>
        </p:txBody>
      </p:sp>
      <p:sp>
        <p:nvSpPr>
          <p:cNvPr id="236" name="Google Shape;236;p31"/>
          <p:cNvSpPr txBox="1">
            <a:spLocks noGrp="1"/>
          </p:cNvSpPr>
          <p:nvPr>
            <p:ph type="title"/>
          </p:nvPr>
        </p:nvSpPr>
        <p:spPr>
          <a:xfrm>
            <a:off x="128905" y="13843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5. Distance Learning</a:t>
            </a:r>
            <a:endParaRPr sz="4000" b="1">
              <a:solidFill>
                <a:srgbClr val="0C4684"/>
              </a:solidFill>
              <a:latin typeface="Arial"/>
              <a:ea typeface="Arial"/>
              <a:cs typeface="Arial"/>
              <a:sym typeface="Arial"/>
            </a:endParaRPr>
          </a:p>
        </p:txBody>
      </p:sp>
      <p:sp>
        <p:nvSpPr>
          <p:cNvPr id="237" name="Google Shape;237;p31"/>
          <p:cNvSpPr/>
          <p:nvPr/>
        </p:nvSpPr>
        <p:spPr>
          <a:xfrm>
            <a:off x="628650" y="979170"/>
            <a:ext cx="8189700" cy="1068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C4684"/>
              </a:buClr>
              <a:buSzPts val="3200"/>
              <a:buFont typeface="Arial"/>
              <a:buNone/>
            </a:pPr>
            <a:r>
              <a:rPr lang="en-PH" sz="3200" b="1">
                <a:solidFill>
                  <a:srgbClr val="0C4684"/>
                </a:solidFill>
              </a:rPr>
              <a:t>5.2. </a:t>
            </a:r>
            <a:r>
              <a:rPr lang="en-PH" sz="3200" b="1" i="1" u="none" strike="noStrike" cap="none">
                <a:solidFill>
                  <a:srgbClr val="0C4684"/>
                </a:solidFill>
                <a:latin typeface="Arial"/>
                <a:ea typeface="Arial"/>
                <a:cs typeface="Arial"/>
                <a:sym typeface="Arial"/>
              </a:rPr>
              <a:t>Areas </a:t>
            </a:r>
            <a:r>
              <a:rPr lang="en-PH" sz="3200" b="1" i="1" u="sng" strike="noStrike" cap="none">
                <a:solidFill>
                  <a:srgbClr val="0C4684"/>
                </a:solidFill>
                <a:latin typeface="Arial"/>
                <a:ea typeface="Arial"/>
                <a:cs typeface="Arial"/>
                <a:sym typeface="Arial"/>
              </a:rPr>
              <a:t>without</a:t>
            </a:r>
            <a:r>
              <a:rPr lang="en-PH" sz="3200" b="1" i="1" u="none" strike="noStrike" cap="none">
                <a:solidFill>
                  <a:srgbClr val="0C4684"/>
                </a:solidFill>
                <a:latin typeface="Arial"/>
                <a:ea typeface="Arial"/>
                <a:cs typeface="Arial"/>
                <a:sym typeface="Arial"/>
              </a:rPr>
              <a:t> connectivity and/or access to the Internet</a:t>
            </a:r>
            <a:endParaRPr sz="3200" b="1" i="1" u="none" strike="noStrike" cap="none">
              <a:solidFill>
                <a:srgbClr val="0C4684"/>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p:nvPr/>
        </p:nvSpPr>
        <p:spPr>
          <a:xfrm>
            <a:off x="0" y="0"/>
            <a:ext cx="9144000" cy="99949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14"/>
          <p:cNvSpPr txBox="1">
            <a:spLocks noGrp="1"/>
          </p:cNvSpPr>
          <p:nvPr>
            <p:ph type="title"/>
          </p:nvPr>
        </p:nvSpPr>
        <p:spPr>
          <a:xfrm>
            <a:off x="625" y="0"/>
            <a:ext cx="9144000" cy="109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PH" sz="2800" b="1">
                <a:solidFill>
                  <a:schemeClr val="lt1"/>
                </a:solidFill>
                <a:latin typeface="Arial"/>
                <a:ea typeface="Arial"/>
                <a:cs typeface="Arial"/>
                <a:sym typeface="Arial"/>
              </a:rPr>
              <a:t>What is the traditional concept of BRIGADA ESKWELA?</a:t>
            </a:r>
            <a:endParaRPr sz="2800" b="1">
              <a:solidFill>
                <a:schemeClr val="lt1"/>
              </a:solidFill>
              <a:latin typeface="Arial"/>
              <a:ea typeface="Arial"/>
              <a:cs typeface="Arial"/>
              <a:sym typeface="Arial"/>
            </a:endParaRPr>
          </a:p>
        </p:txBody>
      </p:sp>
      <p:sp>
        <p:nvSpPr>
          <p:cNvPr id="105" name="Google Shape;105;p14"/>
          <p:cNvSpPr/>
          <p:nvPr/>
        </p:nvSpPr>
        <p:spPr>
          <a:xfrm>
            <a:off x="0" y="6440805"/>
            <a:ext cx="9144000" cy="429895"/>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14"/>
          <p:cNvSpPr txBox="1"/>
          <p:nvPr/>
        </p:nvSpPr>
        <p:spPr>
          <a:xfrm>
            <a:off x="2444675" y="3303275"/>
            <a:ext cx="6204000" cy="1872300"/>
          </a:xfrm>
          <a:prstGeom prst="rect">
            <a:avLst/>
          </a:prstGeom>
          <a:noFill/>
          <a:ln>
            <a:noFill/>
          </a:ln>
        </p:spPr>
        <p:txBody>
          <a:bodyPr spcFirstLastPara="1" wrap="square" lIns="91425" tIns="91425" rIns="91425" bIns="91425" anchor="t" anchorCtr="0">
            <a:noAutofit/>
          </a:bodyPr>
          <a:lstStyle/>
          <a:p>
            <a:pPr marL="457200" lvl="0" indent="-482600" algn="l" rtl="0">
              <a:spcBef>
                <a:spcPts val="0"/>
              </a:spcBef>
              <a:spcAft>
                <a:spcPts val="0"/>
              </a:spcAft>
              <a:buSzPts val="4000"/>
              <a:buFont typeface="Calibri"/>
              <a:buChar char="●"/>
            </a:pPr>
            <a:r>
              <a:rPr lang="en-PH" sz="4000" dirty="0">
                <a:latin typeface="Calibri"/>
                <a:ea typeface="Calibri"/>
                <a:cs typeface="Calibri"/>
                <a:sym typeface="Calibri"/>
              </a:rPr>
              <a:t>Physical cleaning</a:t>
            </a:r>
            <a:endParaRPr sz="4000" dirty="0">
              <a:latin typeface="Calibri"/>
              <a:ea typeface="Calibri"/>
              <a:cs typeface="Calibri"/>
              <a:sym typeface="Calibri"/>
            </a:endParaRPr>
          </a:p>
          <a:p>
            <a:pPr marL="457200" lvl="0" indent="-482600" algn="l" rtl="0">
              <a:spcBef>
                <a:spcPts val="0"/>
              </a:spcBef>
              <a:spcAft>
                <a:spcPts val="0"/>
              </a:spcAft>
              <a:buSzPts val="4000"/>
              <a:buFont typeface="Calibri"/>
              <a:buChar char="●"/>
            </a:pPr>
            <a:r>
              <a:rPr lang="en-PH" sz="4000" dirty="0">
                <a:latin typeface="Calibri"/>
                <a:ea typeface="Calibri"/>
                <a:cs typeface="Calibri"/>
                <a:sym typeface="Calibri"/>
              </a:rPr>
              <a:t>Painting/Repainting</a:t>
            </a:r>
            <a:endParaRPr sz="4000" dirty="0">
              <a:latin typeface="Calibri"/>
              <a:ea typeface="Calibri"/>
              <a:cs typeface="Calibri"/>
              <a:sym typeface="Calibri"/>
            </a:endParaRPr>
          </a:p>
          <a:p>
            <a:pPr marL="457200" lvl="0" indent="-482600" algn="l" rtl="0">
              <a:spcBef>
                <a:spcPts val="0"/>
              </a:spcBef>
              <a:spcAft>
                <a:spcPts val="0"/>
              </a:spcAft>
              <a:buSzPts val="4000"/>
              <a:buFont typeface="Calibri"/>
              <a:buChar char="●"/>
            </a:pPr>
            <a:r>
              <a:rPr lang="en-PH" sz="4000" dirty="0">
                <a:latin typeface="Calibri"/>
                <a:ea typeface="Calibri"/>
                <a:cs typeface="Calibri"/>
                <a:sym typeface="Calibri"/>
              </a:rPr>
              <a:t>Minor repairs</a:t>
            </a:r>
            <a:endParaRPr sz="4000" dirty="0">
              <a:latin typeface="Calibri"/>
              <a:ea typeface="Calibri"/>
              <a:cs typeface="Calibri"/>
              <a:sym typeface="Calibri"/>
            </a:endParaRPr>
          </a:p>
          <a:p>
            <a:pPr marL="457200" lvl="0" indent="0" algn="l" rtl="0">
              <a:spcBef>
                <a:spcPts val="0"/>
              </a:spcBef>
              <a:spcAft>
                <a:spcPts val="0"/>
              </a:spcAft>
              <a:buNone/>
            </a:pPr>
            <a:endParaRPr sz="4000" dirty="0">
              <a:latin typeface="Calibri"/>
              <a:ea typeface="Calibri"/>
              <a:cs typeface="Calibri"/>
              <a:sym typeface="Calibri"/>
            </a:endParaRPr>
          </a:p>
          <a:p>
            <a:pPr marL="457200" lvl="0" indent="0" algn="l" rtl="0">
              <a:spcBef>
                <a:spcPts val="0"/>
              </a:spcBef>
              <a:spcAft>
                <a:spcPts val="0"/>
              </a:spcAft>
              <a:buNone/>
            </a:pPr>
            <a:endParaRPr sz="4000" dirty="0">
              <a:latin typeface="Calibri"/>
              <a:ea typeface="Calibri"/>
              <a:cs typeface="Calibri"/>
              <a:sym typeface="Calibri"/>
            </a:endParaRPr>
          </a:p>
          <a:p>
            <a:pPr marL="457200" lvl="0" indent="0" algn="l" rtl="0">
              <a:spcBef>
                <a:spcPts val="0"/>
              </a:spcBef>
              <a:spcAft>
                <a:spcPts val="0"/>
              </a:spcAft>
              <a:buNone/>
            </a:pPr>
            <a:endParaRPr sz="2400" dirty="0">
              <a:latin typeface="Calibri"/>
              <a:ea typeface="Calibri"/>
              <a:cs typeface="Calibri"/>
              <a:sym typeface="Calibri"/>
            </a:endParaRPr>
          </a:p>
          <a:p>
            <a:pPr marL="457200" lvl="0" indent="0" algn="l" rtl="0">
              <a:spcBef>
                <a:spcPts val="0"/>
              </a:spcBef>
              <a:spcAft>
                <a:spcPts val="0"/>
              </a:spcAft>
              <a:buNone/>
            </a:pPr>
            <a:endParaRPr sz="2400" dirty="0">
              <a:latin typeface="Calibri"/>
              <a:ea typeface="Calibri"/>
              <a:cs typeface="Calibri"/>
              <a:sym typeface="Calibri"/>
            </a:endParaRPr>
          </a:p>
          <a:p>
            <a:pPr marL="457200" lvl="0" indent="0" algn="l" rtl="0">
              <a:spcBef>
                <a:spcPts val="0"/>
              </a:spcBef>
              <a:spcAft>
                <a:spcPts val="0"/>
              </a:spcAft>
              <a:buNone/>
            </a:pPr>
            <a:endParaRPr sz="3600" dirty="0">
              <a:latin typeface="Calibri"/>
              <a:ea typeface="Calibri"/>
              <a:cs typeface="Calibri"/>
              <a:sym typeface="Calibri"/>
            </a:endParaRPr>
          </a:p>
        </p:txBody>
      </p:sp>
      <p:sp>
        <p:nvSpPr>
          <p:cNvPr id="107" name="Google Shape;107;p14"/>
          <p:cNvSpPr txBox="1"/>
          <p:nvPr/>
        </p:nvSpPr>
        <p:spPr>
          <a:xfrm>
            <a:off x="184950" y="1374025"/>
            <a:ext cx="8774100" cy="175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3400" dirty="0">
                <a:solidFill>
                  <a:schemeClr val="dk1"/>
                </a:solidFill>
              </a:rPr>
              <a:t>It is a volunteer program  that brings together all education stakeholders to help prepare public schools for the opening of classes. It traditionally involves:</a:t>
            </a:r>
            <a:endParaRPr sz="3400" dirty="0">
              <a:solidFill>
                <a:schemeClr val="dk1"/>
              </a:solidFill>
            </a:endParaRPr>
          </a:p>
          <a:p>
            <a:pPr marL="0" lvl="0" indent="0" algn="l" rtl="0">
              <a:lnSpc>
                <a:spcPct val="90000"/>
              </a:lnSpc>
              <a:spcBef>
                <a:spcPts val="0"/>
              </a:spcBef>
              <a:spcAft>
                <a:spcPts val="0"/>
              </a:spcAft>
              <a:buNone/>
            </a:pPr>
            <a:endParaRPr sz="3400" dirty="0">
              <a:solidFill>
                <a:schemeClr val="dk1"/>
              </a:solidFill>
            </a:endParaRPr>
          </a:p>
          <a:p>
            <a:pPr marL="0" lvl="0" indent="0" algn="l" rtl="0">
              <a:lnSpc>
                <a:spcPct val="90000"/>
              </a:lnSpc>
              <a:spcBef>
                <a:spcPts val="0"/>
              </a:spcBef>
              <a:spcAft>
                <a:spcPts val="0"/>
              </a:spcAft>
              <a:buNone/>
            </a:pPr>
            <a:endParaRPr sz="3400" dirty="0">
              <a:solidFill>
                <a:schemeClr val="dk1"/>
              </a:solidFill>
            </a:endParaRPr>
          </a:p>
          <a:p>
            <a:pPr marL="0" lvl="0" indent="0" algn="l" rtl="0">
              <a:lnSpc>
                <a:spcPct val="90000"/>
              </a:lnSpc>
              <a:spcBef>
                <a:spcPts val="0"/>
              </a:spcBef>
              <a:spcAft>
                <a:spcPts val="0"/>
              </a:spcAft>
              <a:buNone/>
            </a:pPr>
            <a:endParaRPr sz="3400" dirty="0">
              <a:solidFill>
                <a:schemeClr val="dk1"/>
              </a:solidFill>
            </a:endParaRPr>
          </a:p>
          <a:p>
            <a:pPr marL="0" lvl="0" indent="0" algn="l" rtl="0">
              <a:lnSpc>
                <a:spcPct val="90000"/>
              </a:lnSpc>
              <a:spcBef>
                <a:spcPts val="0"/>
              </a:spcBef>
              <a:spcAft>
                <a:spcPts val="0"/>
              </a:spcAft>
              <a:buNone/>
            </a:pPr>
            <a:endParaRPr lang="en-US" sz="3400" dirty="0">
              <a:solidFill>
                <a:schemeClr val="dk1"/>
              </a:solidFill>
            </a:endParaRPr>
          </a:p>
          <a:p>
            <a:pPr marL="0" lvl="0" indent="0" algn="l" rtl="0">
              <a:lnSpc>
                <a:spcPct val="90000"/>
              </a:lnSpc>
              <a:spcBef>
                <a:spcPts val="0"/>
              </a:spcBef>
              <a:spcAft>
                <a:spcPts val="0"/>
              </a:spcAft>
              <a:buNone/>
            </a:pPr>
            <a:endParaRPr sz="3400" dirty="0">
              <a:solidFill>
                <a:schemeClr val="dk1"/>
              </a:solidFill>
            </a:endParaRPr>
          </a:p>
          <a:p>
            <a:pPr marL="0" lvl="0" indent="0" algn="l" rtl="0">
              <a:lnSpc>
                <a:spcPct val="90000"/>
              </a:lnSpc>
              <a:spcBef>
                <a:spcPts val="0"/>
              </a:spcBef>
              <a:spcAft>
                <a:spcPts val="0"/>
              </a:spcAft>
              <a:buNone/>
            </a:pPr>
            <a:r>
              <a:rPr lang="en-US" sz="3400" dirty="0">
                <a:solidFill>
                  <a:schemeClr val="dk1"/>
                </a:solidFill>
              </a:rPr>
              <a:t>of our schools.</a:t>
            </a:r>
            <a:endParaRPr sz="34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128855" y="2028593"/>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6. Gulayan sa Paaralan at sa Tahanan</a:t>
            </a:r>
            <a:endParaRPr sz="4000" b="1">
              <a:solidFill>
                <a:srgbClr val="0C4684"/>
              </a:solidFill>
              <a:latin typeface="Arial"/>
              <a:ea typeface="Arial"/>
              <a:cs typeface="Arial"/>
              <a:sym typeface="Arial"/>
            </a:endParaRPr>
          </a:p>
        </p:txBody>
      </p:sp>
      <p:sp>
        <p:nvSpPr>
          <p:cNvPr id="243" name="Google Shape;243;p32"/>
          <p:cNvSpPr txBox="1">
            <a:spLocks noGrp="1"/>
          </p:cNvSpPr>
          <p:nvPr>
            <p:ph type="body" idx="1"/>
          </p:nvPr>
        </p:nvSpPr>
        <p:spPr>
          <a:xfrm>
            <a:off x="681450" y="3200400"/>
            <a:ext cx="7781100" cy="1829400"/>
          </a:xfrm>
          <a:prstGeom prst="rect">
            <a:avLst/>
          </a:prstGeom>
          <a:noFill/>
          <a:ln>
            <a:noFill/>
          </a:ln>
        </p:spPr>
        <p:txBody>
          <a:bodyPr spcFirstLastPara="1" wrap="square" lIns="91425" tIns="45700" rIns="91425" bIns="45700" anchor="t" anchorCtr="0">
            <a:noAutofit/>
          </a:bodyPr>
          <a:lstStyle/>
          <a:p>
            <a:pPr marL="450000" lvl="0" indent="0" algn="just" rtl="0">
              <a:spcBef>
                <a:spcPts val="0"/>
              </a:spcBef>
              <a:spcAft>
                <a:spcPts val="0"/>
              </a:spcAft>
              <a:buNone/>
            </a:pPr>
            <a:r>
              <a:rPr lang="en-PH" sz="3000" dirty="0">
                <a:latin typeface="Arial"/>
                <a:ea typeface="Arial"/>
                <a:cs typeface="Arial"/>
                <a:sym typeface="Arial"/>
              </a:rPr>
              <a:t>6.1. Coordinate with the Department of Agriculture (DA) and Department of Environment and Natural Resources (DENR) for the distribution of seedlings to learners</a:t>
            </a:r>
          </a:p>
          <a:p>
            <a:pPr marL="450000" lvl="0" indent="0" algn="just" rtl="0">
              <a:spcBef>
                <a:spcPts val="0"/>
              </a:spcBef>
              <a:spcAft>
                <a:spcPts val="0"/>
              </a:spcAft>
              <a:buNone/>
            </a:pPr>
            <a:endParaRPr sz="3000" dirty="0">
              <a:latin typeface="Arial"/>
              <a:ea typeface="Arial"/>
              <a:cs typeface="Arial"/>
              <a:sym typeface="Arial"/>
            </a:endParaRPr>
          </a:p>
          <a:p>
            <a:pPr marL="450000" lvl="0" indent="0" algn="l" rtl="0">
              <a:spcBef>
                <a:spcPts val="0"/>
              </a:spcBef>
              <a:spcAft>
                <a:spcPts val="0"/>
              </a:spcAft>
              <a:buNone/>
            </a:pPr>
            <a:r>
              <a:rPr lang="en-PH" sz="3000" dirty="0">
                <a:latin typeface="Arial"/>
                <a:ea typeface="Arial"/>
                <a:cs typeface="Arial"/>
                <a:sym typeface="Arial"/>
              </a:rPr>
              <a:t>6.2. Engage LGUs in giving seedlings to the schools and the learners nationwide </a:t>
            </a:r>
            <a:endParaRPr sz="3000" dirty="0">
              <a:latin typeface="Arial"/>
              <a:ea typeface="Arial"/>
              <a:cs typeface="Arial"/>
              <a:sym typeface="Arial"/>
            </a:endParaRPr>
          </a:p>
        </p:txBody>
      </p:sp>
      <p:sp>
        <p:nvSpPr>
          <p:cNvPr id="244" name="Google Shape;244;p32"/>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body" idx="1"/>
          </p:nvPr>
        </p:nvSpPr>
        <p:spPr>
          <a:xfrm>
            <a:off x="628650" y="2411425"/>
            <a:ext cx="7886700" cy="4107000"/>
          </a:xfrm>
          <a:prstGeom prst="rect">
            <a:avLst/>
          </a:prstGeom>
          <a:noFill/>
          <a:ln>
            <a:noFill/>
          </a:ln>
        </p:spPr>
        <p:txBody>
          <a:bodyPr spcFirstLastPara="1" wrap="square" lIns="91425" tIns="45700" rIns="91425" bIns="45700" anchor="t" anchorCtr="0">
            <a:noAutofit/>
          </a:bodyPr>
          <a:lstStyle/>
          <a:p>
            <a:pPr marL="88900" indent="0" algn="just">
              <a:spcBef>
                <a:spcPts val="0"/>
              </a:spcBef>
              <a:buSzPts val="2200"/>
              <a:buNone/>
            </a:pPr>
            <a:r>
              <a:rPr lang="en-PH" sz="2200" dirty="0">
                <a:latin typeface="Arial"/>
                <a:ea typeface="Arial"/>
                <a:cs typeface="Arial"/>
                <a:sym typeface="Arial"/>
              </a:rPr>
              <a:t>7.1 Close collaboration between </a:t>
            </a:r>
            <a:r>
              <a:rPr lang="en-PH" sz="2200" dirty="0" err="1">
                <a:latin typeface="Arial"/>
                <a:ea typeface="Arial"/>
                <a:cs typeface="Arial"/>
                <a:sym typeface="Arial"/>
              </a:rPr>
              <a:t>DepEd</a:t>
            </a:r>
            <a:r>
              <a:rPr lang="en-PH" sz="2200" dirty="0">
                <a:latin typeface="Arial"/>
                <a:ea typeface="Arial"/>
                <a:cs typeface="Arial"/>
                <a:sym typeface="Arial"/>
              </a:rPr>
              <a:t> Offices (</a:t>
            </a:r>
            <a:r>
              <a:rPr lang="en-PH" sz="2200" dirty="0" err="1">
                <a:latin typeface="Arial"/>
                <a:ea typeface="Arial"/>
                <a:cs typeface="Arial"/>
                <a:sym typeface="Arial"/>
              </a:rPr>
              <a:t>esp</a:t>
            </a:r>
            <a:r>
              <a:rPr lang="en-PH" sz="2200" dirty="0">
                <a:latin typeface="Arial"/>
                <a:ea typeface="Arial"/>
                <a:cs typeface="Arial"/>
                <a:sym typeface="Arial"/>
              </a:rPr>
              <a:t> OUCI, DRRMS, ICTS, and PAS)/close coordination among regional and division, and school partnership focal persons to create an appropriate menu of investments for private and public partners</a:t>
            </a:r>
          </a:p>
          <a:p>
            <a:pPr marL="88900" indent="0" algn="just">
              <a:spcBef>
                <a:spcPts val="0"/>
              </a:spcBef>
              <a:buSzPts val="2200"/>
              <a:buNone/>
            </a:pPr>
            <a:endParaRPr sz="2200" dirty="0">
              <a:latin typeface="Arial"/>
              <a:ea typeface="Arial"/>
              <a:cs typeface="Arial"/>
              <a:sym typeface="Arial"/>
            </a:endParaRPr>
          </a:p>
          <a:p>
            <a:pPr marL="88900" lvl="0" indent="0" algn="just" rtl="0">
              <a:lnSpc>
                <a:spcPct val="90000"/>
              </a:lnSpc>
              <a:spcBef>
                <a:spcPts val="0"/>
              </a:spcBef>
              <a:spcAft>
                <a:spcPts val="0"/>
              </a:spcAft>
              <a:buSzPts val="2200"/>
              <a:buNone/>
            </a:pPr>
            <a:r>
              <a:rPr lang="en-PH" sz="2200" dirty="0">
                <a:latin typeface="Arial"/>
                <a:ea typeface="Arial"/>
                <a:cs typeface="Arial"/>
                <a:sym typeface="Arial"/>
              </a:rPr>
              <a:t>7.2 Information dissemination campaign to </a:t>
            </a:r>
            <a:r>
              <a:rPr lang="en-PH" sz="2200" dirty="0" err="1">
                <a:latin typeface="Arial"/>
                <a:ea typeface="Arial"/>
                <a:cs typeface="Arial"/>
                <a:sym typeface="Arial"/>
              </a:rPr>
              <a:t>DepEd</a:t>
            </a:r>
            <a:r>
              <a:rPr lang="en-PH" sz="2200" dirty="0">
                <a:latin typeface="Arial"/>
                <a:ea typeface="Arial"/>
                <a:cs typeface="Arial"/>
                <a:sym typeface="Arial"/>
              </a:rPr>
              <a:t> personnel, parents, private and public partners, and learners on the </a:t>
            </a:r>
            <a:r>
              <a:rPr lang="en-PH" sz="2200" b="1" dirty="0">
                <a:latin typeface="Arial"/>
                <a:ea typeface="Arial"/>
                <a:cs typeface="Arial"/>
                <a:sym typeface="Arial"/>
              </a:rPr>
              <a:t>new </a:t>
            </a:r>
            <a:r>
              <a:rPr lang="en-PH" sz="2200" dirty="0" err="1">
                <a:latin typeface="Arial"/>
                <a:ea typeface="Arial"/>
                <a:cs typeface="Arial"/>
                <a:sym typeface="Arial"/>
              </a:rPr>
              <a:t>Brigada</a:t>
            </a:r>
            <a:r>
              <a:rPr lang="en-PH" sz="2200" dirty="0">
                <a:latin typeface="Arial"/>
                <a:ea typeface="Arial"/>
                <a:cs typeface="Arial"/>
                <a:sym typeface="Arial"/>
              </a:rPr>
              <a:t> </a:t>
            </a:r>
            <a:r>
              <a:rPr lang="en-PH" sz="2200" dirty="0" err="1">
                <a:latin typeface="Arial"/>
                <a:ea typeface="Arial"/>
                <a:cs typeface="Arial"/>
                <a:sym typeface="Arial"/>
              </a:rPr>
              <a:t>Eskwela</a:t>
            </a:r>
            <a:r>
              <a:rPr lang="en-PH" sz="2200" dirty="0">
                <a:latin typeface="Arial"/>
                <a:ea typeface="Arial"/>
                <a:cs typeface="Arial"/>
                <a:sym typeface="Arial"/>
              </a:rPr>
              <a:t> framework in relation to the Learning Continuity Plan (LCP)</a:t>
            </a:r>
          </a:p>
          <a:p>
            <a:pPr marL="88900" lvl="0" indent="0" algn="just" rtl="0">
              <a:lnSpc>
                <a:spcPct val="90000"/>
              </a:lnSpc>
              <a:spcBef>
                <a:spcPts val="0"/>
              </a:spcBef>
              <a:spcAft>
                <a:spcPts val="0"/>
              </a:spcAft>
              <a:buSzPts val="2200"/>
              <a:buNone/>
            </a:pPr>
            <a:endParaRPr lang="en-PH" sz="2200" dirty="0">
              <a:latin typeface="Arial"/>
              <a:ea typeface="Arial"/>
              <a:cs typeface="Arial"/>
              <a:sym typeface="Arial"/>
            </a:endParaRPr>
          </a:p>
          <a:p>
            <a:pPr marL="88900" lvl="0" indent="0" algn="just" rtl="0">
              <a:lnSpc>
                <a:spcPct val="90000"/>
              </a:lnSpc>
              <a:spcBef>
                <a:spcPts val="0"/>
              </a:spcBef>
              <a:spcAft>
                <a:spcPts val="0"/>
              </a:spcAft>
              <a:buSzPts val="2200"/>
              <a:buNone/>
            </a:pPr>
            <a:r>
              <a:rPr lang="en-PH" sz="2200" dirty="0">
                <a:latin typeface="Arial"/>
                <a:ea typeface="Arial"/>
                <a:cs typeface="Arial"/>
                <a:sym typeface="Arial"/>
              </a:rPr>
              <a:t>7.3 Initiate other partnership engagements or activities to implement the LCP.</a:t>
            </a:r>
            <a:endParaRPr sz="3000" dirty="0">
              <a:latin typeface="Arial"/>
              <a:ea typeface="Arial"/>
              <a:cs typeface="Arial"/>
              <a:sym typeface="Arial"/>
            </a:endParaRPr>
          </a:p>
          <a:p>
            <a:pPr marL="0" lvl="0" indent="0" algn="l" rtl="0">
              <a:lnSpc>
                <a:spcPct val="90000"/>
              </a:lnSpc>
              <a:spcBef>
                <a:spcPts val="1000"/>
              </a:spcBef>
              <a:spcAft>
                <a:spcPts val="0"/>
              </a:spcAft>
              <a:buClr>
                <a:schemeClr val="dk1"/>
              </a:buClr>
              <a:buSzPts val="2160"/>
              <a:buNone/>
            </a:pPr>
            <a:endParaRPr sz="2520" dirty="0">
              <a:latin typeface="Arial"/>
              <a:ea typeface="Arial"/>
              <a:cs typeface="Arial"/>
              <a:sym typeface="Arial"/>
            </a:endParaRPr>
          </a:p>
        </p:txBody>
      </p:sp>
      <p:sp>
        <p:nvSpPr>
          <p:cNvPr id="250" name="Google Shape;250;p33"/>
          <p:cNvSpPr txBox="1">
            <a:spLocks noGrp="1"/>
          </p:cNvSpPr>
          <p:nvPr>
            <p:ph type="title"/>
          </p:nvPr>
        </p:nvSpPr>
        <p:spPr>
          <a:xfrm>
            <a:off x="128905" y="152459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dirty="0">
                <a:solidFill>
                  <a:srgbClr val="0C4684"/>
                </a:solidFill>
                <a:latin typeface="Arial"/>
                <a:ea typeface="Arial"/>
                <a:cs typeface="Arial"/>
                <a:sym typeface="Arial"/>
              </a:rPr>
              <a:t>7. School-Based Initiatives</a:t>
            </a:r>
            <a:endParaRPr sz="4000" b="1" dirty="0">
              <a:solidFill>
                <a:srgbClr val="0C4684"/>
              </a:solidFill>
              <a:latin typeface="Arial"/>
              <a:ea typeface="Arial"/>
              <a:cs typeface="Arial"/>
              <a:sym typeface="Arial"/>
            </a:endParaRPr>
          </a:p>
        </p:txBody>
      </p:sp>
      <p:sp>
        <p:nvSpPr>
          <p:cNvPr id="251" name="Google Shape;251;p33"/>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body" idx="1"/>
          </p:nvPr>
        </p:nvSpPr>
        <p:spPr>
          <a:xfrm>
            <a:off x="628650" y="2643802"/>
            <a:ext cx="7886700" cy="4098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None/>
            </a:pPr>
            <a:r>
              <a:rPr lang="en-PH" sz="2400">
                <a:latin typeface="Arial"/>
                <a:ea typeface="Arial"/>
                <a:cs typeface="Arial"/>
                <a:sym typeface="Arial"/>
              </a:rPr>
              <a:t>To show appreciation and gratitude to education partners, frontliners, and teachers, creative programs may be developed with partners, which include PhlPost. For instance, the annual letter-writing contest may have a theme on showing gratitude. Art competitions may also be developed with a similar theme. </a:t>
            </a:r>
            <a:endParaRPr sz="2400">
              <a:latin typeface="Arial"/>
              <a:ea typeface="Arial"/>
              <a:cs typeface="Arial"/>
              <a:sym typeface="Arial"/>
            </a:endParaRPr>
          </a:p>
          <a:p>
            <a:pPr marL="0" lvl="0" indent="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just" rtl="0">
              <a:lnSpc>
                <a:spcPct val="90000"/>
              </a:lnSpc>
              <a:spcBef>
                <a:spcPts val="1000"/>
              </a:spcBef>
              <a:spcAft>
                <a:spcPts val="0"/>
              </a:spcAft>
              <a:buClr>
                <a:schemeClr val="dk1"/>
              </a:buClr>
              <a:buSzPts val="2400"/>
              <a:buNone/>
            </a:pPr>
            <a:r>
              <a:rPr lang="en-PH" sz="2400">
                <a:latin typeface="Arial"/>
                <a:ea typeface="Arial"/>
                <a:cs typeface="Arial"/>
                <a:sym typeface="Arial"/>
              </a:rPr>
              <a:t>Through PAS, an online gratitude campaign may also be made in all of DepEd’s official sites, including social media. Winners of the abovementioned campaigns may also be highlighted in that post.  </a:t>
            </a:r>
            <a:r>
              <a:rPr lang="en-PH" sz="1600">
                <a:latin typeface="Arial"/>
                <a:ea typeface="Arial"/>
                <a:cs typeface="Arial"/>
                <a:sym typeface="Arial"/>
              </a:rPr>
              <a:t> </a:t>
            </a:r>
            <a:endParaRPr>
              <a:latin typeface="Arial"/>
              <a:ea typeface="Arial"/>
              <a:cs typeface="Arial"/>
              <a:sym typeface="Arial"/>
            </a:endParaRPr>
          </a:p>
          <a:p>
            <a:pPr marL="0" lvl="0" indent="0" algn="just" rtl="0">
              <a:lnSpc>
                <a:spcPct val="90000"/>
              </a:lnSpc>
              <a:spcBef>
                <a:spcPts val="1000"/>
              </a:spcBef>
              <a:spcAft>
                <a:spcPts val="0"/>
              </a:spcAft>
              <a:buClr>
                <a:schemeClr val="dk1"/>
              </a:buClr>
              <a:buSzPts val="2800"/>
              <a:buNone/>
            </a:pPr>
            <a:endParaRPr>
              <a:latin typeface="Arial"/>
              <a:ea typeface="Arial"/>
              <a:cs typeface="Arial"/>
              <a:sym typeface="Arial"/>
            </a:endParaRPr>
          </a:p>
        </p:txBody>
      </p:sp>
      <p:sp>
        <p:nvSpPr>
          <p:cNvPr id="257" name="Google Shape;257;p34"/>
          <p:cNvSpPr txBox="1">
            <a:spLocks noGrp="1"/>
          </p:cNvSpPr>
          <p:nvPr>
            <p:ph type="title"/>
          </p:nvPr>
        </p:nvSpPr>
        <p:spPr>
          <a:xfrm>
            <a:off x="128905" y="158494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8. Partners Appreciation</a:t>
            </a:r>
            <a:endParaRPr sz="4000" b="1">
              <a:solidFill>
                <a:srgbClr val="0C4684"/>
              </a:solidFill>
              <a:latin typeface="Arial"/>
              <a:ea typeface="Arial"/>
              <a:cs typeface="Arial"/>
              <a:sym typeface="Arial"/>
            </a:endParaRPr>
          </a:p>
        </p:txBody>
      </p:sp>
      <p:sp>
        <p:nvSpPr>
          <p:cNvPr id="258" name="Google Shape;258;p34"/>
          <p:cNvSpPr txBox="1"/>
          <p:nvPr/>
        </p:nvSpPr>
        <p:spPr>
          <a:xfrm>
            <a:off x="0" y="0"/>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PH"/>
              <a:t> </a:t>
            </a:r>
            <a:endParaRPr/>
          </a:p>
        </p:txBody>
      </p:sp>
      <p:sp>
        <p:nvSpPr>
          <p:cNvPr id="187" name="Google Shape;187;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88" name="Google Shape;188;p12"/>
          <p:cNvSpPr/>
          <p:nvPr/>
        </p:nvSpPr>
        <p:spPr>
          <a:xfrm>
            <a:off x="0" y="0"/>
            <a:ext cx="9144000" cy="68580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89" name="Google Shape;189;p12" descr="E:\Abigail Godoy\DepEd Style Guide\DepEd Seal_small.png"/>
          <p:cNvPicPr preferRelativeResize="0"/>
          <p:nvPr/>
        </p:nvPicPr>
        <p:blipFill rotWithShape="1">
          <a:blip r:embed="rId3">
            <a:alphaModFix/>
          </a:blip>
          <a:srcRect/>
          <a:stretch/>
        </p:blipFill>
        <p:spPr>
          <a:xfrm>
            <a:off x="3657600" y="304800"/>
            <a:ext cx="1828800" cy="1828800"/>
          </a:xfrm>
          <a:prstGeom prst="rect">
            <a:avLst/>
          </a:prstGeom>
          <a:noFill/>
          <a:ln>
            <a:noFill/>
          </a:ln>
        </p:spPr>
      </p:pic>
      <p:sp>
        <p:nvSpPr>
          <p:cNvPr id="190" name="Google Shape;190;p12"/>
          <p:cNvSpPr txBox="1"/>
          <p:nvPr/>
        </p:nvSpPr>
        <p:spPr>
          <a:xfrm>
            <a:off x="1110343" y="2316163"/>
            <a:ext cx="69233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PH" sz="3600" b="1" i="0" u="none" strike="noStrike" cap="none">
                <a:solidFill>
                  <a:schemeClr val="lt1"/>
                </a:solidFill>
                <a:latin typeface="Times New Roman"/>
                <a:ea typeface="Times New Roman"/>
                <a:cs typeface="Times New Roman"/>
                <a:sym typeface="Times New Roman"/>
              </a:rPr>
              <a:t>D</a:t>
            </a:r>
            <a:r>
              <a:rPr lang="en-PH" sz="2800" b="1" i="0" u="none" strike="noStrike" cap="none">
                <a:solidFill>
                  <a:schemeClr val="lt1"/>
                </a:solidFill>
                <a:latin typeface="Times New Roman"/>
                <a:ea typeface="Times New Roman"/>
                <a:cs typeface="Times New Roman"/>
                <a:sym typeface="Times New Roman"/>
              </a:rPr>
              <a:t>EPARTMENT OF </a:t>
            </a:r>
            <a:r>
              <a:rPr lang="en-PH" sz="3600" b="1" i="0" u="none" strike="noStrike" cap="none">
                <a:solidFill>
                  <a:schemeClr val="lt1"/>
                </a:solidFill>
                <a:latin typeface="Times New Roman"/>
                <a:ea typeface="Times New Roman"/>
                <a:cs typeface="Times New Roman"/>
                <a:sym typeface="Times New Roman"/>
              </a:rPr>
              <a:t>E</a:t>
            </a:r>
            <a:r>
              <a:rPr lang="en-PH" sz="2800" b="1" i="0" u="none" strike="noStrike" cap="none">
                <a:solidFill>
                  <a:schemeClr val="lt1"/>
                </a:solidFill>
                <a:latin typeface="Times New Roman"/>
                <a:ea typeface="Times New Roman"/>
                <a:cs typeface="Times New Roman"/>
                <a:sym typeface="Times New Roman"/>
              </a:rPr>
              <a:t>DUCATION</a:t>
            </a:r>
            <a:endParaRPr sz="2800" b="1" i="0" u="none" strike="noStrike" cap="none">
              <a:solidFill>
                <a:schemeClr val="lt1"/>
              </a:solidFill>
              <a:latin typeface="Times New Roman"/>
              <a:ea typeface="Times New Roman"/>
              <a:cs typeface="Times New Roman"/>
              <a:sym typeface="Times New Roman"/>
            </a:endParaRPr>
          </a:p>
        </p:txBody>
      </p:sp>
      <p:cxnSp>
        <p:nvCxnSpPr>
          <p:cNvPr id="191" name="Google Shape;191;p12"/>
          <p:cNvCxnSpPr/>
          <p:nvPr/>
        </p:nvCxnSpPr>
        <p:spPr>
          <a:xfrm>
            <a:off x="1217221" y="3066581"/>
            <a:ext cx="6709559" cy="0"/>
          </a:xfrm>
          <a:prstGeom prst="straightConnector1">
            <a:avLst/>
          </a:prstGeom>
          <a:noFill/>
          <a:ln w="28575" cap="flat" cmpd="sng">
            <a:solidFill>
              <a:schemeClr val="lt1"/>
            </a:solidFill>
            <a:prstDash val="solid"/>
            <a:miter lim="800000"/>
            <a:headEnd type="none" w="sm" len="sm"/>
            <a:tailEnd type="none" w="sm" len="sm"/>
          </a:ln>
        </p:spPr>
      </p:cxnSp>
      <p:sp>
        <p:nvSpPr>
          <p:cNvPr id="192" name="Google Shape;192;p12"/>
          <p:cNvSpPr txBox="1"/>
          <p:nvPr/>
        </p:nvSpPr>
        <p:spPr>
          <a:xfrm>
            <a:off x="317" y="3727738"/>
            <a:ext cx="9144000" cy="8299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PH" sz="4800" i="0" u="none" strike="noStrike" cap="none" dirty="0">
                <a:solidFill>
                  <a:schemeClr val="lt1"/>
                </a:solidFill>
                <a:latin typeface="Libre Franklin"/>
                <a:ea typeface="Libre Franklin"/>
                <a:cs typeface="Libre Franklin"/>
                <a:sym typeface="Libre Franklin"/>
              </a:rPr>
              <a:t>THANK YOU VERY MUCH</a:t>
            </a:r>
            <a:endParaRPr sz="2800" i="0" u="none" strike="noStrike" cap="none"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280164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0" y="0"/>
            <a:ext cx="9144000" cy="9996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p15"/>
          <p:cNvSpPr txBox="1">
            <a:spLocks noGrp="1"/>
          </p:cNvSpPr>
          <p:nvPr>
            <p:ph type="title"/>
          </p:nvPr>
        </p:nvSpPr>
        <p:spPr>
          <a:xfrm>
            <a:off x="625" y="0"/>
            <a:ext cx="9144000" cy="109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PH" sz="2800" b="1">
                <a:solidFill>
                  <a:schemeClr val="lt1"/>
                </a:solidFill>
                <a:latin typeface="Arial"/>
                <a:ea typeface="Arial"/>
                <a:cs typeface="Arial"/>
                <a:sym typeface="Arial"/>
              </a:rPr>
              <a:t>BRIGADA ESKWELA under the new normal</a:t>
            </a:r>
            <a:endParaRPr sz="2800" b="1">
              <a:solidFill>
                <a:schemeClr val="lt1"/>
              </a:solidFill>
              <a:latin typeface="Arial"/>
              <a:ea typeface="Arial"/>
              <a:cs typeface="Arial"/>
              <a:sym typeface="Arial"/>
            </a:endParaRPr>
          </a:p>
        </p:txBody>
      </p:sp>
      <p:sp>
        <p:nvSpPr>
          <p:cNvPr id="115" name="Google Shape;115;p15"/>
          <p:cNvSpPr/>
          <p:nvPr/>
        </p:nvSpPr>
        <p:spPr>
          <a:xfrm>
            <a:off x="0" y="6440805"/>
            <a:ext cx="9144000" cy="4299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6" name="Google Shape;116;p15"/>
          <p:cNvSpPr txBox="1"/>
          <p:nvPr/>
        </p:nvSpPr>
        <p:spPr>
          <a:xfrm>
            <a:off x="2480475" y="2131300"/>
            <a:ext cx="6204000" cy="1872300"/>
          </a:xfrm>
          <a:prstGeom prst="rect">
            <a:avLst/>
          </a:prstGeom>
          <a:noFill/>
          <a:ln>
            <a:noFill/>
          </a:ln>
        </p:spPr>
        <p:txBody>
          <a:bodyPr spcFirstLastPara="1" wrap="square" lIns="91425" tIns="91425" rIns="91425" bIns="91425" anchor="t" anchorCtr="0">
            <a:noAutofit/>
          </a:bodyPr>
          <a:lstStyle/>
          <a:p>
            <a:pPr marL="457200" lvl="0" indent="-482600" algn="l" rtl="0">
              <a:spcBef>
                <a:spcPts val="0"/>
              </a:spcBef>
              <a:spcAft>
                <a:spcPts val="0"/>
              </a:spcAft>
              <a:buSzPts val="4000"/>
              <a:buFont typeface="Calibri"/>
              <a:buChar char="●"/>
            </a:pPr>
            <a:r>
              <a:rPr lang="en-PH" sz="4000">
                <a:latin typeface="Calibri"/>
                <a:ea typeface="Calibri"/>
                <a:cs typeface="Calibri"/>
                <a:sym typeface="Calibri"/>
              </a:rPr>
              <a:t>Physical cleaning</a:t>
            </a:r>
            <a:endParaRPr sz="4000">
              <a:latin typeface="Calibri"/>
              <a:ea typeface="Calibri"/>
              <a:cs typeface="Calibri"/>
              <a:sym typeface="Calibri"/>
            </a:endParaRPr>
          </a:p>
          <a:p>
            <a:pPr marL="457200" lvl="0" indent="-482600" algn="l" rtl="0">
              <a:spcBef>
                <a:spcPts val="0"/>
              </a:spcBef>
              <a:spcAft>
                <a:spcPts val="0"/>
              </a:spcAft>
              <a:buSzPts val="4000"/>
              <a:buFont typeface="Calibri"/>
              <a:buChar char="●"/>
            </a:pPr>
            <a:r>
              <a:rPr lang="en-PH" sz="4000">
                <a:latin typeface="Calibri"/>
                <a:ea typeface="Calibri"/>
                <a:cs typeface="Calibri"/>
                <a:sym typeface="Calibri"/>
              </a:rPr>
              <a:t>Painting/Repainting</a:t>
            </a:r>
            <a:endParaRPr sz="4000">
              <a:latin typeface="Calibri"/>
              <a:ea typeface="Calibri"/>
              <a:cs typeface="Calibri"/>
              <a:sym typeface="Calibri"/>
            </a:endParaRPr>
          </a:p>
          <a:p>
            <a:pPr marL="457200" lvl="0" indent="-482600" algn="l" rtl="0">
              <a:spcBef>
                <a:spcPts val="0"/>
              </a:spcBef>
              <a:spcAft>
                <a:spcPts val="0"/>
              </a:spcAft>
              <a:buSzPts val="4000"/>
              <a:buFont typeface="Calibri"/>
              <a:buChar char="●"/>
            </a:pPr>
            <a:r>
              <a:rPr lang="en-PH" sz="4000">
                <a:latin typeface="Calibri"/>
                <a:ea typeface="Calibri"/>
                <a:cs typeface="Calibri"/>
                <a:sym typeface="Calibri"/>
              </a:rPr>
              <a:t>Minor repairs </a:t>
            </a:r>
            <a:endParaRPr sz="40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0" algn="l" rtl="0">
              <a:spcBef>
                <a:spcPts val="0"/>
              </a:spcBef>
              <a:spcAft>
                <a:spcPts val="0"/>
              </a:spcAft>
              <a:buNone/>
            </a:pPr>
            <a:endParaRPr sz="3600">
              <a:latin typeface="Calibri"/>
              <a:ea typeface="Calibri"/>
              <a:cs typeface="Calibri"/>
              <a:sym typeface="Calibri"/>
            </a:endParaRPr>
          </a:p>
        </p:txBody>
      </p:sp>
      <p:pic>
        <p:nvPicPr>
          <p:cNvPr id="117" name="Google Shape;117;p15"/>
          <p:cNvPicPr preferRelativeResize="0"/>
          <p:nvPr/>
        </p:nvPicPr>
        <p:blipFill>
          <a:blip r:embed="rId3">
            <a:alphaModFix/>
          </a:blip>
          <a:stretch>
            <a:fillRect/>
          </a:stretch>
        </p:blipFill>
        <p:spPr>
          <a:xfrm>
            <a:off x="232775" y="1783050"/>
            <a:ext cx="2247700" cy="2568800"/>
          </a:xfrm>
          <a:prstGeom prst="rect">
            <a:avLst/>
          </a:prstGeom>
          <a:noFill/>
          <a:ln>
            <a:noFill/>
          </a:ln>
        </p:spPr>
      </p:pic>
      <p:sp>
        <p:nvSpPr>
          <p:cNvPr id="118" name="Google Shape;118;p15"/>
          <p:cNvSpPr txBox="1"/>
          <p:nvPr/>
        </p:nvSpPr>
        <p:spPr>
          <a:xfrm>
            <a:off x="417900" y="4602750"/>
            <a:ext cx="8308200" cy="1574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PH" sz="2400">
                <a:solidFill>
                  <a:schemeClr val="dk1"/>
                </a:solidFill>
              </a:rPr>
              <a:t>will no longer happen in May. It will only happen two weeks before the opening of classes in August (assuming we move the opening of classes from the first Monday of June to some time in August)</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p:nvPr/>
        </p:nvSpPr>
        <p:spPr>
          <a:xfrm>
            <a:off x="0" y="0"/>
            <a:ext cx="9144000" cy="9996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5" name="Google Shape;125;p16"/>
          <p:cNvSpPr txBox="1">
            <a:spLocks noGrp="1"/>
          </p:cNvSpPr>
          <p:nvPr>
            <p:ph type="title"/>
          </p:nvPr>
        </p:nvSpPr>
        <p:spPr>
          <a:xfrm>
            <a:off x="625" y="0"/>
            <a:ext cx="9144000" cy="109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PH" sz="2800" b="1">
                <a:solidFill>
                  <a:schemeClr val="lt1"/>
                </a:solidFill>
                <a:latin typeface="Arial"/>
                <a:ea typeface="Arial"/>
                <a:cs typeface="Arial"/>
                <a:sym typeface="Arial"/>
              </a:rPr>
              <a:t>What is BRIGADA ESKWELA under the present administration of Secretary Briones?</a:t>
            </a:r>
            <a:endParaRPr sz="2800" b="1">
              <a:solidFill>
                <a:schemeClr val="lt1"/>
              </a:solidFill>
              <a:latin typeface="Arial"/>
              <a:ea typeface="Arial"/>
              <a:cs typeface="Arial"/>
              <a:sym typeface="Arial"/>
            </a:endParaRPr>
          </a:p>
        </p:txBody>
      </p:sp>
      <p:sp>
        <p:nvSpPr>
          <p:cNvPr id="126" name="Google Shape;126;p16"/>
          <p:cNvSpPr/>
          <p:nvPr/>
        </p:nvSpPr>
        <p:spPr>
          <a:xfrm>
            <a:off x="0" y="6440805"/>
            <a:ext cx="9144000" cy="4299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7" name="Google Shape;127;p16"/>
          <p:cNvSpPr txBox="1"/>
          <p:nvPr/>
        </p:nvSpPr>
        <p:spPr>
          <a:xfrm>
            <a:off x="274500" y="1271825"/>
            <a:ext cx="8451600" cy="187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PH" sz="3000"/>
              <a:t>From 2016 to 2019, Brigada Eskwela is more than cleaning, painting/repainting and minor repairs. </a:t>
            </a:r>
            <a:endParaRPr sz="3000"/>
          </a:p>
          <a:p>
            <a:pPr marL="0" lvl="0" indent="0" algn="l" rtl="0">
              <a:spcBef>
                <a:spcPts val="0"/>
              </a:spcBef>
              <a:spcAft>
                <a:spcPts val="0"/>
              </a:spcAft>
              <a:buNone/>
            </a:pPr>
            <a:endParaRPr sz="3000"/>
          </a:p>
          <a:p>
            <a:pPr marL="0" lvl="0" indent="0" algn="just" rtl="0">
              <a:spcBef>
                <a:spcPts val="0"/>
              </a:spcBef>
              <a:spcAft>
                <a:spcPts val="0"/>
              </a:spcAft>
              <a:buNone/>
            </a:pPr>
            <a:r>
              <a:rPr lang="en-PH" sz="3000"/>
              <a:t>It also means partnership activities on ALS, reduction of dropout rates, learning sessions on DRRM, parenting sessions, support to Gulayan sa Paaralan and Water, Sanitation and Hygiene (WASH) in Schools (WinS) Program, among others</a:t>
            </a:r>
            <a:endParaRPr sz="3000"/>
          </a:p>
          <a:p>
            <a:pPr marL="457200" lvl="0" indent="0" algn="l" rtl="0">
              <a:spcBef>
                <a:spcPts val="0"/>
              </a:spcBef>
              <a:spcAft>
                <a:spcPts val="0"/>
              </a:spcAft>
              <a:buNone/>
            </a:pPr>
            <a:endParaRPr sz="3000">
              <a:latin typeface="Calibri"/>
              <a:ea typeface="Calibri"/>
              <a:cs typeface="Calibri"/>
              <a:sym typeface="Calibri"/>
            </a:endParaRPr>
          </a:p>
          <a:p>
            <a:pPr marL="457200" lvl="0" indent="0" algn="l" rtl="0">
              <a:spcBef>
                <a:spcPts val="0"/>
              </a:spcBef>
              <a:spcAft>
                <a:spcPts val="0"/>
              </a:spcAft>
              <a:buNone/>
            </a:pPr>
            <a:endParaRPr sz="3000">
              <a:latin typeface="Calibri"/>
              <a:ea typeface="Calibri"/>
              <a:cs typeface="Calibri"/>
              <a:sym typeface="Calibri"/>
            </a:endParaRPr>
          </a:p>
          <a:p>
            <a:pPr marL="457200" lvl="0" indent="0" algn="l" rtl="0">
              <a:spcBef>
                <a:spcPts val="0"/>
              </a:spcBef>
              <a:spcAft>
                <a:spcPts val="0"/>
              </a:spcAft>
              <a:buNone/>
            </a:pPr>
            <a:endParaRPr sz="3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p:nvPr/>
        </p:nvSpPr>
        <p:spPr>
          <a:xfrm>
            <a:off x="0" y="0"/>
            <a:ext cx="9144000" cy="9996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4" name="Google Shape;134;p17"/>
          <p:cNvSpPr txBox="1">
            <a:spLocks noGrp="1"/>
          </p:cNvSpPr>
          <p:nvPr>
            <p:ph type="title"/>
          </p:nvPr>
        </p:nvSpPr>
        <p:spPr>
          <a:xfrm>
            <a:off x="635" y="0"/>
            <a:ext cx="9144000" cy="112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PH" sz="3600" b="1">
                <a:solidFill>
                  <a:schemeClr val="lt1"/>
                </a:solidFill>
                <a:latin typeface="Arial"/>
                <a:ea typeface="Arial"/>
                <a:cs typeface="Arial"/>
                <a:sym typeface="Arial"/>
              </a:rPr>
              <a:t>What is 2020 BRIGADA ESKWELA before COVID-19?</a:t>
            </a:r>
            <a:r>
              <a:rPr lang="en-PH" sz="3600" b="1">
                <a:solidFill>
                  <a:schemeClr val="lt1"/>
                </a:solidFill>
              </a:rPr>
              <a:t> </a:t>
            </a:r>
            <a:endParaRPr sz="3600" b="1">
              <a:solidFill>
                <a:schemeClr val="lt1"/>
              </a:solidFill>
            </a:endParaRPr>
          </a:p>
        </p:txBody>
      </p:sp>
      <p:sp>
        <p:nvSpPr>
          <p:cNvPr id="135" name="Google Shape;135;p17"/>
          <p:cNvSpPr txBox="1">
            <a:spLocks noGrp="1"/>
          </p:cNvSpPr>
          <p:nvPr>
            <p:ph type="body" idx="1"/>
          </p:nvPr>
        </p:nvSpPr>
        <p:spPr>
          <a:xfrm>
            <a:off x="458700" y="985650"/>
            <a:ext cx="8226600" cy="5134200"/>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SzPts val="3600"/>
              <a:buFont typeface="Arial"/>
              <a:buChar char="•"/>
            </a:pPr>
            <a:r>
              <a:rPr lang="en-PH" sz="3600">
                <a:latin typeface="Arial"/>
                <a:ea typeface="Arial"/>
                <a:cs typeface="Arial"/>
                <a:sym typeface="Arial"/>
              </a:rPr>
              <a:t>DM No. 32, s. 2020 (“Brigada Eskwela Program Implementing Guidelines”) was issued for this year's conduct </a:t>
            </a:r>
            <a:endParaRPr sz="2400">
              <a:latin typeface="Arial"/>
              <a:ea typeface="Arial"/>
              <a:cs typeface="Arial"/>
              <a:sym typeface="Arial"/>
            </a:endParaRPr>
          </a:p>
          <a:p>
            <a:pPr marL="457200" lvl="0" indent="-457200" algn="just" rtl="0">
              <a:lnSpc>
                <a:spcPct val="90000"/>
              </a:lnSpc>
              <a:spcBef>
                <a:spcPts val="0"/>
              </a:spcBef>
              <a:spcAft>
                <a:spcPts val="0"/>
              </a:spcAft>
              <a:buSzPts val="3600"/>
              <a:buFont typeface="Arial"/>
              <a:buChar char="•"/>
            </a:pPr>
            <a:r>
              <a:rPr lang="en-PH" sz="3600">
                <a:latin typeface="Arial"/>
                <a:ea typeface="Arial"/>
                <a:cs typeface="Arial"/>
                <a:sym typeface="Arial"/>
              </a:rPr>
              <a:t>The National Kickoff activity supposedly is on May 14, 2020 in Region VI.</a:t>
            </a:r>
            <a:endParaRPr sz="2400">
              <a:latin typeface="Arial"/>
              <a:ea typeface="Arial"/>
              <a:cs typeface="Arial"/>
              <a:sym typeface="Arial"/>
            </a:endParaRPr>
          </a:p>
          <a:p>
            <a:pPr marL="457200" lvl="0" indent="-457200" algn="just" rtl="0">
              <a:lnSpc>
                <a:spcPct val="90000"/>
              </a:lnSpc>
              <a:spcBef>
                <a:spcPts val="0"/>
              </a:spcBef>
              <a:spcAft>
                <a:spcPts val="0"/>
              </a:spcAft>
              <a:buSzPts val="3600"/>
              <a:buFont typeface="Arial"/>
              <a:buChar char="•"/>
            </a:pPr>
            <a:r>
              <a:rPr lang="en-PH" sz="3600">
                <a:latin typeface="Arial"/>
                <a:ea typeface="Arial"/>
                <a:cs typeface="Arial"/>
                <a:sym typeface="Arial"/>
              </a:rPr>
              <a:t>The week-long activity was supposed to start from May 18-23, 2020.</a:t>
            </a:r>
            <a:endParaRPr sz="3600">
              <a:latin typeface="Arial"/>
              <a:ea typeface="Arial"/>
              <a:cs typeface="Arial"/>
              <a:sym typeface="Arial"/>
            </a:endParaRPr>
          </a:p>
          <a:p>
            <a:pPr marL="228600" lvl="0" indent="-25400" algn="just" rtl="0">
              <a:lnSpc>
                <a:spcPct val="90000"/>
              </a:lnSpc>
              <a:spcBef>
                <a:spcPts val="1000"/>
              </a:spcBef>
              <a:spcAft>
                <a:spcPts val="0"/>
              </a:spcAft>
              <a:buClr>
                <a:schemeClr val="dk1"/>
              </a:buClr>
              <a:buSzPts val="3200"/>
              <a:buNone/>
            </a:pPr>
            <a:endParaRPr sz="2400" b="1">
              <a:latin typeface="Arial"/>
              <a:ea typeface="Arial"/>
              <a:cs typeface="Arial"/>
              <a:sym typeface="Arial"/>
            </a:endParaRPr>
          </a:p>
        </p:txBody>
      </p:sp>
      <p:sp>
        <p:nvSpPr>
          <p:cNvPr id="136" name="Google Shape;136;p17"/>
          <p:cNvSpPr/>
          <p:nvPr/>
        </p:nvSpPr>
        <p:spPr>
          <a:xfrm>
            <a:off x="0" y="6440805"/>
            <a:ext cx="9144000" cy="42990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p:nvPr/>
        </p:nvSpPr>
        <p:spPr>
          <a:xfrm>
            <a:off x="0" y="0"/>
            <a:ext cx="9144000" cy="999490"/>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3" name="Google Shape;143;p18"/>
          <p:cNvSpPr txBox="1">
            <a:spLocks noGrp="1"/>
          </p:cNvSpPr>
          <p:nvPr>
            <p:ph type="title"/>
          </p:nvPr>
        </p:nvSpPr>
        <p:spPr>
          <a:xfrm>
            <a:off x="635" y="0"/>
            <a:ext cx="9144000" cy="11277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Arial"/>
              <a:buNone/>
            </a:pPr>
            <a:r>
              <a:rPr lang="en-PH" sz="2800" b="1">
                <a:solidFill>
                  <a:schemeClr val="lt1"/>
                </a:solidFill>
                <a:latin typeface="Arial"/>
                <a:ea typeface="Arial"/>
                <a:cs typeface="Arial"/>
                <a:sym typeface="Arial"/>
              </a:rPr>
              <a:t>What is BRIGADA ESKWELA under the new normal?</a:t>
            </a:r>
            <a:r>
              <a:rPr lang="en-PH" b="1">
                <a:solidFill>
                  <a:schemeClr val="lt1"/>
                </a:solidFill>
                <a:latin typeface="Arial"/>
                <a:ea typeface="Arial"/>
                <a:cs typeface="Arial"/>
                <a:sym typeface="Arial"/>
              </a:rPr>
              <a:t> </a:t>
            </a:r>
            <a:endParaRPr b="1">
              <a:solidFill>
                <a:schemeClr val="lt1"/>
              </a:solidFill>
              <a:latin typeface="Arial"/>
              <a:ea typeface="Arial"/>
              <a:cs typeface="Arial"/>
              <a:sym typeface="Arial"/>
            </a:endParaRPr>
          </a:p>
        </p:txBody>
      </p:sp>
      <p:sp>
        <p:nvSpPr>
          <p:cNvPr id="144" name="Google Shape;144;p18"/>
          <p:cNvSpPr txBox="1">
            <a:spLocks noGrp="1"/>
          </p:cNvSpPr>
          <p:nvPr>
            <p:ph type="body" idx="1"/>
          </p:nvPr>
        </p:nvSpPr>
        <p:spPr>
          <a:xfrm>
            <a:off x="457835" y="1051560"/>
            <a:ext cx="8229600" cy="5313000"/>
          </a:xfrm>
          <a:prstGeom prst="rect">
            <a:avLst/>
          </a:prstGeom>
          <a:noFill/>
          <a:ln>
            <a:noFill/>
          </a:ln>
        </p:spPr>
        <p:txBody>
          <a:bodyPr spcFirstLastPara="1" wrap="square" lIns="91425" tIns="45700" rIns="91425" bIns="45700" anchor="t" anchorCtr="0">
            <a:noAutofit/>
          </a:bodyPr>
          <a:lstStyle/>
          <a:p>
            <a:pPr marL="228600" lvl="0" indent="-203200" algn="just" rtl="0">
              <a:lnSpc>
                <a:spcPct val="80000"/>
              </a:lnSpc>
              <a:spcBef>
                <a:spcPts val="0"/>
              </a:spcBef>
              <a:spcAft>
                <a:spcPts val="0"/>
              </a:spcAft>
              <a:buClr>
                <a:schemeClr val="dk1"/>
              </a:buClr>
              <a:buSzPts val="2800"/>
              <a:buChar char="•"/>
            </a:pPr>
            <a:r>
              <a:rPr lang="en-PH">
                <a:latin typeface="Arial"/>
                <a:ea typeface="Arial"/>
                <a:cs typeface="Arial"/>
                <a:sym typeface="Arial"/>
              </a:rPr>
              <a:t>In light of the current COVID-19 situation, this year’s Brigada Eskwela shall ensure that </a:t>
            </a:r>
            <a:r>
              <a:rPr lang="en-PH" b="1">
                <a:latin typeface="Arial"/>
                <a:ea typeface="Arial"/>
                <a:cs typeface="Arial"/>
                <a:sym typeface="Arial"/>
              </a:rPr>
              <a:t>learning is continued</a:t>
            </a:r>
            <a:r>
              <a:rPr lang="en-PH">
                <a:latin typeface="Arial"/>
                <a:ea typeface="Arial"/>
                <a:cs typeface="Arial"/>
                <a:sym typeface="Arial"/>
              </a:rPr>
              <a:t> while being </a:t>
            </a:r>
            <a:r>
              <a:rPr lang="en-PH" b="1">
                <a:latin typeface="Arial"/>
                <a:ea typeface="Arial"/>
                <a:cs typeface="Arial"/>
                <a:sym typeface="Arial"/>
              </a:rPr>
              <a:t>responsive to the global pandemic.</a:t>
            </a:r>
            <a:endParaRPr b="1">
              <a:latin typeface="Arial"/>
              <a:ea typeface="Arial"/>
              <a:cs typeface="Arial"/>
              <a:sym typeface="Arial"/>
            </a:endParaRPr>
          </a:p>
          <a:p>
            <a:pPr marL="228600" lvl="0" indent="-203200" algn="just" rtl="0">
              <a:lnSpc>
                <a:spcPct val="80000"/>
              </a:lnSpc>
              <a:spcBef>
                <a:spcPts val="1000"/>
              </a:spcBef>
              <a:spcAft>
                <a:spcPts val="0"/>
              </a:spcAft>
              <a:buClr>
                <a:schemeClr val="dk1"/>
              </a:buClr>
              <a:buSzPts val="2800"/>
              <a:buChar char="•"/>
            </a:pPr>
            <a:r>
              <a:rPr lang="en-PH">
                <a:latin typeface="Arial"/>
                <a:ea typeface="Arial"/>
                <a:cs typeface="Arial"/>
                <a:sym typeface="Arial"/>
              </a:rPr>
              <a:t>Instead of one week, the program will last from </a:t>
            </a:r>
            <a:r>
              <a:rPr lang="en-PH" b="1">
                <a:latin typeface="Arial"/>
                <a:ea typeface="Arial"/>
                <a:cs typeface="Arial"/>
                <a:sym typeface="Arial"/>
              </a:rPr>
              <a:t>May to July, until school opening in August. </a:t>
            </a:r>
            <a:endParaRPr b="1">
              <a:latin typeface="Arial"/>
              <a:ea typeface="Arial"/>
              <a:cs typeface="Arial"/>
              <a:sym typeface="Arial"/>
            </a:endParaRPr>
          </a:p>
          <a:p>
            <a:pPr marL="228600" lvl="0" indent="-203200" algn="just" rtl="0">
              <a:lnSpc>
                <a:spcPct val="80000"/>
              </a:lnSpc>
              <a:spcBef>
                <a:spcPts val="1000"/>
              </a:spcBef>
              <a:spcAft>
                <a:spcPts val="0"/>
              </a:spcAft>
              <a:buClr>
                <a:schemeClr val="dk1"/>
              </a:buClr>
              <a:buSzPts val="2800"/>
              <a:buChar char="•"/>
            </a:pPr>
            <a:r>
              <a:rPr lang="en-PH">
                <a:latin typeface="Arial"/>
                <a:ea typeface="Arial"/>
                <a:cs typeface="Arial"/>
                <a:sym typeface="Arial"/>
              </a:rPr>
              <a:t>The activities shall highlight </a:t>
            </a:r>
            <a:r>
              <a:rPr lang="en-PH" b="1">
                <a:latin typeface="Arial"/>
                <a:ea typeface="Arial"/>
                <a:cs typeface="Arial"/>
                <a:sym typeface="Arial"/>
              </a:rPr>
              <a:t>partnership initiatives that</a:t>
            </a:r>
            <a:r>
              <a:rPr lang="en-PH">
                <a:latin typeface="Arial"/>
                <a:ea typeface="Arial"/>
                <a:cs typeface="Arial"/>
                <a:sym typeface="Arial"/>
              </a:rPr>
              <a:t> </a:t>
            </a:r>
            <a:r>
              <a:rPr lang="en-PH" b="1">
                <a:latin typeface="Arial"/>
                <a:ea typeface="Arial"/>
                <a:cs typeface="Arial"/>
                <a:sym typeface="Arial"/>
              </a:rPr>
              <a:t>complement the Department’s efforts</a:t>
            </a:r>
            <a:r>
              <a:rPr lang="en-PH">
                <a:latin typeface="Arial"/>
                <a:ea typeface="Arial"/>
                <a:cs typeface="Arial"/>
                <a:sym typeface="Arial"/>
              </a:rPr>
              <a:t> to ensure that quality basic education will continue despite the challenges in adapting to the COVID-19 situation.</a:t>
            </a:r>
            <a:endParaRPr>
              <a:latin typeface="Arial"/>
              <a:ea typeface="Arial"/>
              <a:cs typeface="Arial"/>
              <a:sym typeface="Arial"/>
            </a:endParaRPr>
          </a:p>
          <a:p>
            <a:pPr marL="228600" lvl="0" indent="-203200" algn="just" rtl="0">
              <a:lnSpc>
                <a:spcPct val="80000"/>
              </a:lnSpc>
              <a:spcBef>
                <a:spcPts val="1000"/>
              </a:spcBef>
              <a:spcAft>
                <a:spcPts val="0"/>
              </a:spcAft>
              <a:buSzPts val="2800"/>
              <a:buFont typeface="Arial"/>
              <a:buChar char="•"/>
            </a:pPr>
            <a:r>
              <a:rPr lang="en-PH">
                <a:latin typeface="Arial"/>
                <a:ea typeface="Arial"/>
                <a:cs typeface="Arial"/>
                <a:sym typeface="Arial"/>
              </a:rPr>
              <a:t>Partnership activities/collaboration shall be undertaken to </a:t>
            </a:r>
            <a:r>
              <a:rPr lang="en-PH" b="1">
                <a:latin typeface="Arial"/>
                <a:ea typeface="Arial"/>
                <a:cs typeface="Arial"/>
                <a:sym typeface="Arial"/>
              </a:rPr>
              <a:t>implement the learning continuity plan</a:t>
            </a:r>
            <a:endParaRPr>
              <a:latin typeface="Arial"/>
              <a:ea typeface="Arial"/>
              <a:cs typeface="Arial"/>
              <a:sym typeface="Arial"/>
            </a:endParaRPr>
          </a:p>
          <a:p>
            <a:pPr marL="228600" lvl="0" indent="-25400" algn="l" rtl="0">
              <a:lnSpc>
                <a:spcPct val="80000"/>
              </a:lnSpc>
              <a:spcBef>
                <a:spcPts val="1000"/>
              </a:spcBef>
              <a:spcAft>
                <a:spcPts val="0"/>
              </a:spcAft>
              <a:buClr>
                <a:schemeClr val="dk1"/>
              </a:buClr>
              <a:buSzPts val="3200"/>
              <a:buNone/>
            </a:pPr>
            <a:endParaRPr sz="2400"/>
          </a:p>
        </p:txBody>
      </p:sp>
      <p:sp>
        <p:nvSpPr>
          <p:cNvPr id="145" name="Google Shape;145;p18"/>
          <p:cNvSpPr/>
          <p:nvPr/>
        </p:nvSpPr>
        <p:spPr>
          <a:xfrm>
            <a:off x="0" y="6440805"/>
            <a:ext cx="9144000" cy="429895"/>
          </a:xfrm>
          <a:prstGeom prst="rect">
            <a:avLst/>
          </a:prstGeom>
          <a:solidFill>
            <a:srgbClr val="0C46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100965" y="365125"/>
            <a:ext cx="8886190" cy="13258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SUGGESTED PARTNERSHIP ENGAGEMENT ACTIVITIES FOR BRIGADA ESKWELA </a:t>
            </a:r>
            <a:endParaRPr sz="4000" b="1">
              <a:solidFill>
                <a:srgbClr val="0C4684"/>
              </a:solidFill>
              <a:latin typeface="Arial"/>
              <a:ea typeface="Arial"/>
              <a:cs typeface="Arial"/>
              <a:sym typeface="Arial"/>
            </a:endParaRPr>
          </a:p>
        </p:txBody>
      </p:sp>
      <p:sp>
        <p:nvSpPr>
          <p:cNvPr id="151" name="Google Shape;151;p19"/>
          <p:cNvSpPr txBox="1">
            <a:spLocks noGrp="1"/>
          </p:cNvSpPr>
          <p:nvPr>
            <p:ph type="body" idx="1"/>
          </p:nvPr>
        </p:nvSpPr>
        <p:spPr>
          <a:xfrm>
            <a:off x="628650" y="1997650"/>
            <a:ext cx="8217000" cy="4179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Disinfection of Schools</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Mobilization of Essential Items</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Conduct of Psychological First Aid Sessions/Psycho-social Interventions</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Orientation Activities with Partners and PTA on DepEd’s Learning Continuity Plan</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Distance Learning</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Gulayan sa Paaralan/Tahanan</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Other School-Based Initiatives</a:t>
            </a:r>
            <a:endParaRPr>
              <a:latin typeface="Arial"/>
              <a:ea typeface="Arial"/>
              <a:cs typeface="Arial"/>
              <a:sym typeface="Arial"/>
            </a:endParaRPr>
          </a:p>
          <a:p>
            <a:pPr marL="457200" lvl="0" indent="-406400" algn="l" rtl="0">
              <a:lnSpc>
                <a:spcPct val="90000"/>
              </a:lnSpc>
              <a:spcBef>
                <a:spcPts val="0"/>
              </a:spcBef>
              <a:spcAft>
                <a:spcPts val="0"/>
              </a:spcAft>
              <a:buSzPts val="2800"/>
              <a:buFont typeface="Arial"/>
              <a:buAutoNum type="arabicPeriod"/>
            </a:pPr>
            <a:r>
              <a:rPr lang="en-PH">
                <a:latin typeface="Arial"/>
                <a:ea typeface="Arial"/>
                <a:cs typeface="Arial"/>
                <a:sym typeface="Arial"/>
              </a:rPr>
              <a:t>Partnership Appreciation</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28855" y="174338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4000" b="1">
                <a:solidFill>
                  <a:srgbClr val="0C4684"/>
                </a:solidFill>
                <a:latin typeface="Arial"/>
                <a:ea typeface="Arial"/>
                <a:cs typeface="Arial"/>
                <a:sym typeface="Arial"/>
              </a:rPr>
              <a:t>1. Disinfection of Schools</a:t>
            </a:r>
            <a:endParaRPr sz="4000" b="1">
              <a:solidFill>
                <a:srgbClr val="0C4684"/>
              </a:solidFill>
              <a:latin typeface="Arial"/>
              <a:ea typeface="Arial"/>
              <a:cs typeface="Arial"/>
              <a:sym typeface="Arial"/>
            </a:endParaRPr>
          </a:p>
        </p:txBody>
      </p:sp>
      <p:sp>
        <p:nvSpPr>
          <p:cNvPr id="157" name="Google Shape;157;p20"/>
          <p:cNvSpPr txBox="1">
            <a:spLocks noGrp="1"/>
          </p:cNvSpPr>
          <p:nvPr>
            <p:ph type="body" idx="1"/>
          </p:nvPr>
        </p:nvSpPr>
        <p:spPr>
          <a:xfrm>
            <a:off x="681450" y="2844600"/>
            <a:ext cx="7781100" cy="18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PH">
                <a:latin typeface="Arial"/>
                <a:ea typeface="Arial"/>
                <a:cs typeface="Arial"/>
                <a:sym typeface="Arial"/>
              </a:rPr>
              <a:t>1.1 Ensure that LGUs have properly transferred patients to a health facility</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PH">
                <a:latin typeface="Arial"/>
                <a:ea typeface="Arial"/>
                <a:cs typeface="Arial"/>
                <a:sym typeface="Arial"/>
              </a:rPr>
              <a:t>1.2 Engage LGUs/private partners in the disinfection of our schools</a:t>
            </a:r>
            <a:endParaRPr sz="2200">
              <a:latin typeface="Arial"/>
              <a:ea typeface="Arial"/>
              <a:cs typeface="Arial"/>
              <a:sym typeface="Arial"/>
            </a:endParaRPr>
          </a:p>
        </p:txBody>
      </p:sp>
      <p:sp>
        <p:nvSpPr>
          <p:cNvPr id="158" name="Google Shape;158;p20"/>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28855" y="1514780"/>
            <a:ext cx="8886300" cy="106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4684"/>
              </a:buClr>
              <a:buSzPts val="4000"/>
              <a:buFont typeface="Arial"/>
              <a:buNone/>
            </a:pPr>
            <a:r>
              <a:rPr lang="en-PH" sz="3600" b="1">
                <a:solidFill>
                  <a:srgbClr val="0C4684"/>
                </a:solidFill>
                <a:latin typeface="Arial"/>
                <a:ea typeface="Arial"/>
                <a:cs typeface="Arial"/>
                <a:sym typeface="Arial"/>
              </a:rPr>
              <a:t>2. Mobilization of Essential Items</a:t>
            </a:r>
            <a:endParaRPr sz="3600" b="1">
              <a:solidFill>
                <a:srgbClr val="0C4684"/>
              </a:solidFill>
              <a:latin typeface="Arial"/>
              <a:ea typeface="Arial"/>
              <a:cs typeface="Arial"/>
              <a:sym typeface="Arial"/>
            </a:endParaRPr>
          </a:p>
        </p:txBody>
      </p:sp>
      <p:sp>
        <p:nvSpPr>
          <p:cNvPr id="164" name="Google Shape;164;p21"/>
          <p:cNvSpPr txBox="1">
            <a:spLocks noGrp="1"/>
          </p:cNvSpPr>
          <p:nvPr>
            <p:ph type="body" idx="1"/>
          </p:nvPr>
        </p:nvSpPr>
        <p:spPr>
          <a:xfrm>
            <a:off x="681450" y="2235000"/>
            <a:ext cx="8333700" cy="18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PH" sz="1800" dirty="0">
                <a:latin typeface="Arial"/>
                <a:ea typeface="Arial"/>
                <a:cs typeface="Arial"/>
                <a:sym typeface="Arial"/>
              </a:rPr>
              <a:t>2.1 Reach out to partners for the following items: </a:t>
            </a:r>
            <a:endParaRPr sz="1800" dirty="0">
              <a:latin typeface="Arial"/>
              <a:ea typeface="Arial"/>
              <a:cs typeface="Arial"/>
              <a:sym typeface="Arial"/>
            </a:endParaRPr>
          </a:p>
          <a:p>
            <a:pPr marL="0" lvl="0" indent="457200" algn="l" rtl="0">
              <a:lnSpc>
                <a:spcPct val="115000"/>
              </a:lnSpc>
              <a:spcBef>
                <a:spcPts val="1200"/>
              </a:spcBef>
              <a:spcAft>
                <a:spcPts val="0"/>
              </a:spcAft>
              <a:buNone/>
            </a:pPr>
            <a:r>
              <a:rPr lang="en-PH" sz="1800" dirty="0">
                <a:latin typeface="Arial"/>
                <a:ea typeface="Arial"/>
                <a:cs typeface="Arial"/>
                <a:sym typeface="Arial"/>
              </a:rPr>
              <a:t>2.1.1 Thermal scanners;</a:t>
            </a:r>
            <a:endParaRPr sz="1800" dirty="0">
              <a:latin typeface="Arial"/>
              <a:ea typeface="Arial"/>
              <a:cs typeface="Arial"/>
              <a:sym typeface="Arial"/>
            </a:endParaRPr>
          </a:p>
          <a:p>
            <a:pPr marL="457200" lvl="0" indent="0" algn="l" rtl="0">
              <a:lnSpc>
                <a:spcPct val="115000"/>
              </a:lnSpc>
              <a:spcBef>
                <a:spcPts val="1200"/>
              </a:spcBef>
              <a:spcAft>
                <a:spcPts val="0"/>
              </a:spcAft>
              <a:buNone/>
            </a:pPr>
            <a:r>
              <a:rPr lang="en-PH" sz="1800" dirty="0">
                <a:latin typeface="Arial"/>
                <a:ea typeface="Arial"/>
                <a:cs typeface="Arial"/>
                <a:sym typeface="Arial"/>
              </a:rPr>
              <a:t>2.1.2 Hand sanitizing equipment or materials, such as rubbing alcohol, anti-bacterial or germicidal soap;</a:t>
            </a:r>
            <a:endParaRPr sz="1800" dirty="0">
              <a:latin typeface="Arial"/>
              <a:ea typeface="Arial"/>
              <a:cs typeface="Arial"/>
              <a:sym typeface="Arial"/>
            </a:endParaRPr>
          </a:p>
          <a:p>
            <a:pPr marL="457200" lvl="0" indent="0" algn="l" rtl="0">
              <a:lnSpc>
                <a:spcPct val="115000"/>
              </a:lnSpc>
              <a:spcBef>
                <a:spcPts val="1200"/>
              </a:spcBef>
              <a:spcAft>
                <a:spcPts val="0"/>
              </a:spcAft>
              <a:buNone/>
            </a:pPr>
            <a:r>
              <a:rPr lang="en-PH" sz="1800" dirty="0">
                <a:latin typeface="Arial"/>
                <a:ea typeface="Arial"/>
                <a:cs typeface="Arial"/>
                <a:sym typeface="Arial"/>
              </a:rPr>
              <a:t>2.1.3 Cleaning tools, materials or disinfectants that may be used to disinfect the learning areas, such as spray tank/s, disinfectant spray or disinfecting bleach, foot bath;</a:t>
            </a:r>
            <a:endParaRPr sz="1800" dirty="0">
              <a:latin typeface="Arial"/>
              <a:ea typeface="Arial"/>
              <a:cs typeface="Arial"/>
              <a:sym typeface="Arial"/>
            </a:endParaRPr>
          </a:p>
          <a:p>
            <a:pPr marL="0" lvl="0" indent="457200" algn="l" rtl="0">
              <a:lnSpc>
                <a:spcPct val="115000"/>
              </a:lnSpc>
              <a:spcBef>
                <a:spcPts val="1200"/>
              </a:spcBef>
              <a:spcAft>
                <a:spcPts val="0"/>
              </a:spcAft>
              <a:buNone/>
            </a:pPr>
            <a:r>
              <a:rPr lang="en-PH" sz="1800" dirty="0">
                <a:latin typeface="Arial"/>
                <a:ea typeface="Arial"/>
                <a:cs typeface="Arial"/>
                <a:sym typeface="Arial"/>
              </a:rPr>
              <a:t>2.1.4 Disposable surgical/face mask/shield and surgical gloves;</a:t>
            </a:r>
            <a:endParaRPr sz="1800" dirty="0">
              <a:latin typeface="Arial"/>
              <a:ea typeface="Arial"/>
              <a:cs typeface="Arial"/>
              <a:sym typeface="Arial"/>
            </a:endParaRPr>
          </a:p>
          <a:p>
            <a:pPr marL="457200" lvl="0" indent="0" algn="l" rtl="0">
              <a:lnSpc>
                <a:spcPct val="115000"/>
              </a:lnSpc>
              <a:spcBef>
                <a:spcPts val="1200"/>
              </a:spcBef>
              <a:spcAft>
                <a:spcPts val="0"/>
              </a:spcAft>
              <a:buNone/>
            </a:pPr>
            <a:r>
              <a:rPr lang="en-PH" sz="1800" dirty="0">
                <a:latin typeface="Arial"/>
                <a:ea typeface="Arial"/>
                <a:cs typeface="Arial"/>
                <a:sym typeface="Arial"/>
              </a:rPr>
              <a:t>2.1.5 Multivitamins capsules, tablets, or syrups for our </a:t>
            </a:r>
            <a:r>
              <a:rPr lang="en-PH" sz="1800" dirty="0" err="1">
                <a:latin typeface="Arial"/>
                <a:ea typeface="Arial"/>
                <a:cs typeface="Arial"/>
                <a:sym typeface="Arial"/>
              </a:rPr>
              <a:t>DepEd</a:t>
            </a:r>
            <a:r>
              <a:rPr lang="en-PH" sz="1800" dirty="0">
                <a:latin typeface="Arial"/>
                <a:ea typeface="Arial"/>
                <a:cs typeface="Arial"/>
                <a:sym typeface="Arial"/>
              </a:rPr>
              <a:t> personnel and school children; and</a:t>
            </a:r>
            <a:endParaRPr sz="1800" dirty="0">
              <a:latin typeface="Arial"/>
              <a:ea typeface="Arial"/>
              <a:cs typeface="Arial"/>
              <a:sym typeface="Arial"/>
            </a:endParaRPr>
          </a:p>
          <a:p>
            <a:pPr marL="457200" lvl="0" indent="0" algn="l" rtl="0">
              <a:lnSpc>
                <a:spcPct val="115000"/>
              </a:lnSpc>
              <a:spcBef>
                <a:spcPts val="1200"/>
              </a:spcBef>
              <a:spcAft>
                <a:spcPts val="0"/>
              </a:spcAft>
              <a:buNone/>
            </a:pPr>
            <a:r>
              <a:rPr lang="en-PH" sz="1800" dirty="0">
                <a:latin typeface="Arial"/>
                <a:ea typeface="Arial"/>
                <a:cs typeface="Arial"/>
                <a:sym typeface="Arial"/>
              </a:rPr>
              <a:t>2.1.6 Printing of COVID-19 and sanitation/proper hand washing hygiene information materials.</a:t>
            </a:r>
            <a:endParaRPr sz="1800" dirty="0">
              <a:latin typeface="Arial"/>
              <a:ea typeface="Arial"/>
              <a:cs typeface="Arial"/>
              <a:sym typeface="Arial"/>
            </a:endParaRPr>
          </a:p>
          <a:p>
            <a:pPr marL="0" lvl="0" indent="0" algn="l" rtl="0">
              <a:spcBef>
                <a:spcPts val="1200"/>
              </a:spcBef>
              <a:spcAft>
                <a:spcPts val="0"/>
              </a:spcAft>
              <a:buNone/>
            </a:pPr>
            <a:endParaRPr sz="1800" dirty="0">
              <a:latin typeface="Arial"/>
              <a:ea typeface="Arial"/>
              <a:cs typeface="Arial"/>
              <a:sym typeface="Arial"/>
            </a:endParaRPr>
          </a:p>
        </p:txBody>
      </p:sp>
      <p:sp>
        <p:nvSpPr>
          <p:cNvPr id="165" name="Google Shape;165;p21"/>
          <p:cNvSpPr txBox="1"/>
          <p:nvPr/>
        </p:nvSpPr>
        <p:spPr>
          <a:xfrm>
            <a:off x="50" y="103875"/>
            <a:ext cx="9144000" cy="1639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PH" sz="4000" b="1">
                <a:solidFill>
                  <a:srgbClr val="0C4684"/>
                </a:solidFill>
              </a:rPr>
              <a:t>SUGGESTED PARTNERSHIP ENGAGEMENT ACTIVITIES FOR BRIGADA ESKWELA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8D98A6B0CEF4181C7204FF16E0DCC" ma:contentTypeVersion="8" ma:contentTypeDescription="Create a new document." ma:contentTypeScope="" ma:versionID="69119ce6606531a9a251c6bfb0318173">
  <xsd:schema xmlns:xsd="http://www.w3.org/2001/XMLSchema" xmlns:xs="http://www.w3.org/2001/XMLSchema" xmlns:p="http://schemas.microsoft.com/office/2006/metadata/properties" xmlns:ns2="e01a5598-f5d4-4a50-9c21-82e51b3017ac" targetNamespace="http://schemas.microsoft.com/office/2006/metadata/properties" ma:root="true" ma:fieldsID="f3210e6c6b4910eab0f3d808d9131bcc" ns2:_="">
    <xsd:import namespace="e01a5598-f5d4-4a50-9c21-82e51b3017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a5598-f5d4-4a50-9c21-82e51b301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38CA6-0FB1-4F3B-B360-9A0CA15A4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a5598-f5d4-4a50-9c21-82e51b301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45BC7-37A1-46A6-8D9A-F49284524C0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e01a5598-f5d4-4a50-9c21-82e51b3017ac"/>
    <ds:schemaRef ds:uri="http://www.w3.org/XML/1998/namespace"/>
  </ds:schemaRefs>
</ds:datastoreItem>
</file>

<file path=customXml/itemProps3.xml><?xml version="1.0" encoding="utf-8"?>
<ds:datastoreItem xmlns:ds="http://schemas.openxmlformats.org/officeDocument/2006/customXml" ds:itemID="{07235B7A-2D0C-4A3E-99F0-66FC82D3F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1916</Words>
  <Application>Microsoft Office PowerPoint</Application>
  <PresentationFormat>On-screen Show (4:3)</PresentationFormat>
  <Paragraphs>160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Libre Franklin</vt:lpstr>
      <vt:lpstr>Calibri</vt:lpstr>
      <vt:lpstr>Times New Roman</vt:lpstr>
      <vt:lpstr>Arial</vt:lpstr>
      <vt:lpstr>Office Theme</vt:lpstr>
      <vt:lpstr> </vt:lpstr>
      <vt:lpstr>What is the traditional concept of BRIGADA ESKWELA?</vt:lpstr>
      <vt:lpstr>BRIGADA ESKWELA under the new normal</vt:lpstr>
      <vt:lpstr>What is BRIGADA ESKWELA under the present administration of Secretary Briones?</vt:lpstr>
      <vt:lpstr>What is 2020 BRIGADA ESKWELA before COVID-19? </vt:lpstr>
      <vt:lpstr>What is BRIGADA ESKWELA under the new normal? </vt:lpstr>
      <vt:lpstr>SUGGESTED PARTNERSHIP ENGAGEMENT ACTIVITIES FOR BRIGADA ESKWELA </vt:lpstr>
      <vt:lpstr>1. Disinfection of Schools</vt:lpstr>
      <vt:lpstr>2. Mobilization of Essential Items</vt:lpstr>
      <vt:lpstr>3. Conduct of Psychological First Aid sessions/Psycho-social Interventions</vt:lpstr>
      <vt:lpstr>4. Orientation activities with partners and PTA on DepEd’s Learning Continuity Plan</vt:lpstr>
      <vt:lpstr>5. Distance Learning</vt:lpstr>
      <vt:lpstr>5. Distance Learning</vt:lpstr>
      <vt:lpstr>5. Distance Learning</vt:lpstr>
      <vt:lpstr>5. Distance Learning</vt:lpstr>
      <vt:lpstr>5. Distance Learning</vt:lpstr>
      <vt:lpstr>5. Distance Learning</vt:lpstr>
      <vt:lpstr>5. Distance Learning</vt:lpstr>
      <vt:lpstr>5. Distance Learning</vt:lpstr>
      <vt:lpstr>6. Gulayan sa Paaralan at sa Tahanan</vt:lpstr>
      <vt:lpstr>7. School-Based Initiatives</vt:lpstr>
      <vt:lpstr>8. Partners Appreciation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JESUSSAVEME</dc:creator>
  <cp:lastModifiedBy>Bianito Dagatan</cp:lastModifiedBy>
  <cp:revision>21</cp:revision>
  <dcterms:modified xsi:type="dcterms:W3CDTF">2020-05-14T01:34:35Z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0x010100A958D98A6B0CEF4181C7204FF16E0DCC</vt:lpwstr>
  </property>
</Properties>
</file>